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8" r:id="rId4"/>
    <p:sldId id="271" r:id="rId5"/>
    <p:sldId id="272" r:id="rId6"/>
    <p:sldId id="265" r:id="rId7"/>
    <p:sldId id="273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2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10" Type="http://schemas.openxmlformats.org/officeDocument/2006/relationships/image" Target="../media/image18.png"/><Relationship Id="rId4" Type="http://schemas.openxmlformats.org/officeDocument/2006/relationships/image" Target="../media/image4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rbtube.ru/upload/video/thumbs/medium/2013/05/22/bb25ecb13d13fbe097daadd752b276c1.jpg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vozone.ru/image.jpg?dir=multimedia/audio_cd_covers/1013212795.jpg" TargetMode="External"/><Relationship Id="rId5" Type="http://schemas.openxmlformats.org/officeDocument/2006/relationships/hyperlink" Target="http://hicarus.ru/photo/b2/b23c356d0020a4690f8cee97234d1213.jpg" TargetMode="External"/><Relationship Id="rId4" Type="http://schemas.openxmlformats.org/officeDocument/2006/relationships/hyperlink" Target="https://www.smartytoys.ru/images/store/2348_2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020" y="-99392"/>
            <a:ext cx="9180784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0172" y="548680"/>
            <a:ext cx="7772400" cy="108255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Развитие элементарных математических представлений</a:t>
            </a:r>
            <a:b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НОД №13</a:t>
            </a:r>
            <a:endParaRPr lang="ru-RU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2875248"/>
            <a:ext cx="6400800" cy="1008112"/>
          </a:xfrm>
        </p:spPr>
        <p:txBody>
          <a:bodyPr>
            <a:normAutofit fontScale="92500" lnSpcReduction="10000"/>
          </a:bodyPr>
          <a:lstStyle/>
          <a:p>
            <a:r>
              <a:rPr lang="ru-RU" sz="4400" b="1" dirty="0" smtClean="0">
                <a:solidFill>
                  <a:schemeClr val="accent4">
                    <a:lumMod val="75000"/>
                  </a:schemeClr>
                </a:solidFill>
              </a:rPr>
              <a:t>«Достроим дома»</a:t>
            </a:r>
            <a:endParaRPr lang="ru-RU" sz="4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(продолжение)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55976" y="5445224"/>
            <a:ext cx="3384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Кондратьева Е.М.</a:t>
            </a:r>
          </a:p>
          <a:p>
            <a:r>
              <a:rPr lang="ru-RU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Воспитатель МАДОУ ЦРР </a:t>
            </a:r>
            <a:r>
              <a:rPr lang="ru-RU" sz="2000" b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детский сад №104</a:t>
            </a:r>
            <a:endParaRPr lang="ru-RU" sz="20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9462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020" y="-99392"/>
            <a:ext cx="9180784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0172" y="548680"/>
            <a:ext cx="7772400" cy="2016224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Образовательно-развивающая задача: </a:t>
            </a:r>
            <a:r>
              <a:rPr lang="ru-RU" sz="2400" dirty="0">
                <a:solidFill>
                  <a:prstClr val="black"/>
                </a:solidFill>
              </a:rPr>
              <a:t>овладение </a:t>
            </a:r>
            <a:r>
              <a:rPr lang="ru-RU" sz="2400" dirty="0" smtClean="0">
                <a:solidFill>
                  <a:prstClr val="black"/>
                </a:solidFill>
              </a:rPr>
              <a:t>действиями замещения определенного количества предметов фишками (при отборе требуемого количества).</a:t>
            </a:r>
            <a:endParaRPr lang="ru-RU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875248"/>
            <a:ext cx="7704856" cy="1777888"/>
          </a:xfrm>
        </p:spPr>
        <p:txBody>
          <a:bodyPr>
            <a:normAutofit/>
          </a:bodyPr>
          <a:lstStyle/>
          <a:p>
            <a:pPr lvl="0"/>
            <a:r>
              <a:rPr lang="ru-RU" sz="2400" b="1" dirty="0">
                <a:solidFill>
                  <a:srgbClr val="7030A0"/>
                </a:solidFill>
              </a:rPr>
              <a:t>Педагогическая задача: </a:t>
            </a:r>
            <a:r>
              <a:rPr lang="ru-RU" sz="2400" dirty="0">
                <a:solidFill>
                  <a:prstClr val="black"/>
                </a:solidFill>
              </a:rPr>
              <a:t>обучение детей способу обозначения количества предметов заместителями и отбора количества </a:t>
            </a:r>
            <a:r>
              <a:rPr lang="ru-RU" sz="2400" dirty="0" smtClean="0">
                <a:solidFill>
                  <a:prstClr val="black"/>
                </a:solidFill>
              </a:rPr>
              <a:t>предметов, соответствующего </a:t>
            </a:r>
            <a:r>
              <a:rPr lang="ru-RU" sz="2400" dirty="0">
                <a:solidFill>
                  <a:prstClr val="black"/>
                </a:solidFill>
              </a:rPr>
              <a:t>заданному </a:t>
            </a:r>
            <a:r>
              <a:rPr lang="ru-RU" sz="2400" dirty="0" smtClean="0">
                <a:solidFill>
                  <a:prstClr val="black"/>
                </a:solidFill>
              </a:rPr>
              <a:t>в виде фишек.</a:t>
            </a:r>
            <a:endParaRPr lang="ru-RU" sz="2400" dirty="0">
              <a:solidFill>
                <a:srgbClr val="8064A2">
                  <a:lumMod val="75000"/>
                </a:srgbClr>
              </a:solidFill>
            </a:endParaRPr>
          </a:p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004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60" y="-27708"/>
            <a:ext cx="9137817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22060" y="-27710"/>
            <a:ext cx="9121940" cy="2808638"/>
            <a:chOff x="1564400" y="-186779"/>
            <a:chExt cx="5704352" cy="2880215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186779"/>
              <a:ext cx="5704352" cy="2880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834325" y="-30305"/>
              <a:ext cx="5357097" cy="22354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               </a:t>
              </a:r>
              <a:r>
                <a:rPr lang="ru-RU" sz="1600" b="1" dirty="0" err="1" smtClean="0">
                  <a:solidFill>
                    <a:srgbClr val="FFFF00"/>
                  </a:solidFill>
                </a:rPr>
                <a:t>Крош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: «Здравствуйте ребята. Посмотрите, какая у нас получилась улица. </a:t>
              </a:r>
            </a:p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Дома достроены, можно заезжать.»</a:t>
              </a:r>
            </a:p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Нюша: «В тих домах будет очень холодно».</a:t>
              </a:r>
            </a:p>
            <a:p>
              <a:pPr algn="ctr"/>
              <a:r>
                <a:rPr lang="ru-RU" sz="1600" b="1" dirty="0" err="1" smtClean="0">
                  <a:solidFill>
                    <a:srgbClr val="FFFF00"/>
                  </a:solidFill>
                </a:rPr>
                <a:t>Крош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: «Почему?»</a:t>
              </a:r>
            </a:p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Нюша: «Да потому, что в окна не вставлены стекла. Нужно ехать на склад и за стеклами»</a:t>
              </a:r>
            </a:p>
            <a:p>
              <a:pPr algn="ctr"/>
              <a:r>
                <a:rPr lang="ru-RU" sz="1600" b="1" dirty="0" err="1" smtClean="0">
                  <a:solidFill>
                    <a:srgbClr val="FFFF00"/>
                  </a:solidFill>
                </a:rPr>
                <a:t>Крош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: «А у меня есть друзья, которые мне всегда помогают. Да ребята.</a:t>
              </a:r>
            </a:p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 Вы поможете мне привезти стекла со склада? Обратите внимание,</a:t>
              </a:r>
            </a:p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что в домах разное количества окон»</a:t>
              </a: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213267" y="4474918"/>
            <a:ext cx="1440118" cy="222147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8066" y="4474918"/>
            <a:ext cx="1277491" cy="224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459577"/>
            <a:ext cx="1536700" cy="231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2991" y="5194155"/>
            <a:ext cx="42703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5" y="5194155"/>
            <a:ext cx="42703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585431"/>
            <a:ext cx="42703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583262"/>
            <a:ext cx="42703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049" y="5767170"/>
            <a:ext cx="42703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3034" y="5200433"/>
            <a:ext cx="42703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435" y="5200433"/>
            <a:ext cx="42703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1982" y="4585432"/>
            <a:ext cx="42703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85433"/>
            <a:ext cx="42703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40188" y="4459576"/>
            <a:ext cx="1536700" cy="231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75407" y="4589777"/>
            <a:ext cx="426591" cy="568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99108" y="5740904"/>
            <a:ext cx="42703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75407" y="5760892"/>
            <a:ext cx="42703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99109" y="5152170"/>
            <a:ext cx="42703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63931" y="5149999"/>
            <a:ext cx="42703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5512" y="4580633"/>
            <a:ext cx="42703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1992" y="3384279"/>
            <a:ext cx="1895475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72332" y="3409094"/>
            <a:ext cx="1895475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7171" y="3394120"/>
            <a:ext cx="1895475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7658" y="5110837"/>
            <a:ext cx="1526630" cy="1530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1205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60" y="-27708"/>
            <a:ext cx="9137817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22060" y="-27710"/>
            <a:ext cx="9121940" cy="1152454"/>
            <a:chOff x="1564400" y="-186779"/>
            <a:chExt cx="5704352" cy="1181824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186779"/>
              <a:ext cx="5704352" cy="11818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834325" y="-30305"/>
              <a:ext cx="5357097" cy="8521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Ребята, давайте вспомним, что нужно сделать,  чтобы принести столько стекол, сколько нужно для каждого дома. Что мы будем использовать для определения количества окон? Правильно, фишки (жми мышкой).</a:t>
              </a:r>
            </a:p>
          </p:txBody>
        </p:sp>
      </p:grp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363760"/>
            <a:ext cx="1277491" cy="224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842403"/>
            <a:ext cx="2520280" cy="3798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022577"/>
            <a:ext cx="426591" cy="568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885248"/>
            <a:ext cx="42703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933056"/>
            <a:ext cx="42703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885249"/>
            <a:ext cx="42703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933056"/>
            <a:ext cx="42703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016788"/>
            <a:ext cx="42703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39877"/>
            <a:ext cx="3024336" cy="18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43211" y="5506912"/>
            <a:ext cx="1666612" cy="1134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2967" y="5278312"/>
            <a:ext cx="46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96378" y="5506912"/>
            <a:ext cx="46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5572" y="5684720"/>
            <a:ext cx="46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65829" y="5427475"/>
            <a:ext cx="46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8808" y="5278312"/>
            <a:ext cx="46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36284" y="5617082"/>
            <a:ext cx="46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48058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60" y="-27708"/>
            <a:ext cx="9137817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44743" y="3288159"/>
            <a:ext cx="3306012" cy="1597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22060" y="-27710"/>
            <a:ext cx="9121940" cy="1152454"/>
            <a:chOff x="1564400" y="-186779"/>
            <a:chExt cx="5704352" cy="1181824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186779"/>
              <a:ext cx="5704352" cy="11818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834325" y="104294"/>
              <a:ext cx="5357097" cy="5996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Раскладываем фишки на окна (жми мышкой), собираем фишки и едем на склад за стеклами (жми мышкой)</a:t>
              </a:r>
            </a:p>
          </p:txBody>
        </p:sp>
      </p:grp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83297" y="4497041"/>
            <a:ext cx="1277491" cy="224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842403"/>
            <a:ext cx="2520280" cy="3798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022577"/>
            <a:ext cx="426591" cy="568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885248"/>
            <a:ext cx="42703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933056"/>
            <a:ext cx="42703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885249"/>
            <a:ext cx="42703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933056"/>
            <a:ext cx="42703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016788"/>
            <a:ext cx="42703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39877"/>
            <a:ext cx="3024336" cy="18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43211" y="5506912"/>
            <a:ext cx="1666612" cy="1134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2967" y="5278312"/>
            <a:ext cx="46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96378" y="5506912"/>
            <a:ext cx="46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5572" y="5684720"/>
            <a:ext cx="46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65829" y="5427475"/>
            <a:ext cx="46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8808" y="5278312"/>
            <a:ext cx="46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36284" y="5617082"/>
            <a:ext cx="46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48606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59259E-6 L -0.51181 -0.3259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590" y="-16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48148E-6 L -0.38073 -0.3143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45" y="-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7.40741E-7 L -0.49566 -0.15602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92" y="-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7.40741E-7 L -0.29844 -0.1560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31" y="-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81481E-6 L -0.41771 -0.06875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85" y="-3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48148E-6 L -0.31719 -0.0787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68" y="-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3038 -0.31435 L 0.07604 -0.2828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12" y="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6216 -0.32592 L 0.15746 -0.3048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72" y="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9566 -0.15602 L 0.22101 -0.2611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833" y="-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844 -0.15602 L 0.32361 -0.25046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94" y="-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1771 -0.06875 L 0.22014 -0.35231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92" y="-14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719 -0.07871 L 0.26545 -0.35185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132" y="-1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749"/>
            <a:ext cx="9144000" cy="5888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4306888" y="26030"/>
            <a:ext cx="4824270" cy="1170722"/>
            <a:chOff x="3852147" y="-95139"/>
            <a:chExt cx="3266774" cy="1308844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2147" y="-95139"/>
              <a:ext cx="3266774" cy="13088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4031668" y="-17636"/>
              <a:ext cx="2965086" cy="1153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Беру стекла по количеству фишек (жми мышкой), складываю их в машину (жми мышкой) и еду обратно.</a:t>
              </a:r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31" t="20312" r="3804" b="16572"/>
          <a:stretch/>
        </p:blipFill>
        <p:spPr bwMode="auto">
          <a:xfrm>
            <a:off x="4967536" y="4842401"/>
            <a:ext cx="4176464" cy="2015599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615" t="6218" r="23822"/>
          <a:stretch/>
        </p:blipFill>
        <p:spPr bwMode="auto">
          <a:xfrm>
            <a:off x="2540025" y="4842401"/>
            <a:ext cx="1136072" cy="1989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68049" y="5149201"/>
            <a:ext cx="46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91850" y="5149201"/>
            <a:ext cx="46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28143" y="5153891"/>
            <a:ext cx="46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4358" y="4772891"/>
            <a:ext cx="46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4102" y="4696691"/>
            <a:ext cx="46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14870" y="5153891"/>
            <a:ext cx="46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3019" y="1977154"/>
            <a:ext cx="432048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094038"/>
            <a:ext cx="5302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74912" y="1693703"/>
            <a:ext cx="5302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27668" y="3002957"/>
            <a:ext cx="5302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6887" y="1358740"/>
            <a:ext cx="5302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3961" y="2667994"/>
            <a:ext cx="5302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7824" y="1090564"/>
            <a:ext cx="5302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07427" y="2341387"/>
            <a:ext cx="5302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72654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7037E-6 L -0.69427 -0.3793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22" y="-18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85185E-6 L -0.01789 -0.4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3" y="-2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7.40741E-7 L -0.55157 -0.4101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587" y="-20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7.40741E-7 L -0.38056 -0.4627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28" y="-2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96296E-6 L -0.00504 -0.26019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" y="-13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3.7037E-6 L -0.25191 -0.2745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04" y="-1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03 0.02245 L 0.69896 0.4548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497" y="2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22222E-6 L 0.56754 0.48634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68" y="2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48148E-6 L 0.46997 0.5462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90" y="2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33333E-6 L 0.12535 0.29167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7" y="14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0"/>
                            </p:stCondLst>
                            <p:childTnLst>
                              <p:par>
                                <p:cTn id="4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81481E-6 L 0.10122 0.52314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2" y="26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0"/>
                            </p:stCondLst>
                            <p:childTnLst>
                              <p:par>
                                <p:cTn id="4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7.40741E-7 L 0.00504 0.3338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" y="16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60" y="-27708"/>
            <a:ext cx="9137817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22060" y="-27710"/>
            <a:ext cx="9121940" cy="1152454"/>
            <a:chOff x="1564400" y="-186779"/>
            <a:chExt cx="5704352" cy="1181824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186779"/>
              <a:ext cx="5704352" cy="11818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834325" y="-30305"/>
              <a:ext cx="5357097" cy="8521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Вставляем стекла (жми мышкой). Мой домик готов. Теперь в нем будет тепло и светло. Но осталось помочь Нюше, </a:t>
              </a:r>
              <a:r>
                <a:rPr lang="ru-RU" sz="1600" b="1" dirty="0" err="1" smtClean="0">
                  <a:solidFill>
                    <a:srgbClr val="FFFF00"/>
                  </a:solidFill>
                </a:rPr>
                <a:t>Барашу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 и остальным  жителям нашего города.  Ну что начнем! (самостоятельная деятельность детей)  </a:t>
              </a:r>
            </a:p>
          </p:txBody>
        </p:sp>
      </p:grp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222" y="4524976"/>
            <a:ext cx="1277491" cy="224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842403"/>
            <a:ext cx="2520280" cy="3798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022577"/>
            <a:ext cx="426591" cy="568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885248"/>
            <a:ext cx="42703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933056"/>
            <a:ext cx="42703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885249"/>
            <a:ext cx="42703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933056"/>
            <a:ext cx="42703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016788"/>
            <a:ext cx="42703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39877"/>
            <a:ext cx="3024336" cy="18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044024"/>
            <a:ext cx="3303587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25008" y="3583525"/>
            <a:ext cx="530225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90121" y="4240074"/>
            <a:ext cx="530225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9896" y="4240074"/>
            <a:ext cx="530225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5234" y="4979852"/>
            <a:ext cx="530225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25009" y="4979853"/>
            <a:ext cx="530225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94784" y="4979854"/>
            <a:ext cx="530225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19740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4104E-6 L -0.6717 -0.0917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94" y="-46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04624E-6 L -0.50104 -0.1875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52" y="-93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6185E-6 L -0.61372 -0.15884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694" y="-7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04624E-6 L -0.55105 -0.051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552" y="-25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1.6185E-6 L -0.6717 -0.02243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94" y="-11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6185E-6 L -0.58004 -0.0224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010" y="-11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9760"/>
            <a:ext cx="9162791" cy="6870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595" y="1484784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Источники: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3129211"/>
          </a:xfrm>
        </p:spPr>
        <p:txBody>
          <a:bodyPr>
            <a:normAutofit/>
          </a:bodyPr>
          <a:lstStyle/>
          <a:p>
            <a:r>
              <a:rPr lang="en-US" sz="1600" dirty="0">
                <a:hlinkClick r:id="rId3"/>
              </a:rPr>
              <a:t>http://</a:t>
            </a:r>
            <a:r>
              <a:rPr lang="en-US" sz="1600" dirty="0" smtClean="0">
                <a:hlinkClick r:id="rId3"/>
              </a:rPr>
              <a:t>rbtube.ru/upload/video/thumbs/medium/2013/05/22/bb25ecb13d13fbe097daadd752b276c1.jpg</a:t>
            </a:r>
            <a:endParaRPr lang="ru-RU" sz="1600" dirty="0" smtClean="0"/>
          </a:p>
          <a:p>
            <a:r>
              <a:rPr lang="en-US" sz="1600" dirty="0">
                <a:hlinkClick r:id="rId4"/>
              </a:rPr>
              <a:t>https://</a:t>
            </a:r>
            <a:r>
              <a:rPr lang="en-US" sz="1600" dirty="0" smtClean="0">
                <a:hlinkClick r:id="rId4"/>
              </a:rPr>
              <a:t>www.smartytoys.ru/images/store/2348_2.jpg</a:t>
            </a:r>
            <a:endParaRPr lang="ru-RU" sz="1600" dirty="0" smtClean="0"/>
          </a:p>
          <a:p>
            <a:r>
              <a:rPr lang="en-US" sz="1600" dirty="0">
                <a:hlinkClick r:id="rId5"/>
              </a:rPr>
              <a:t>http://</a:t>
            </a:r>
            <a:r>
              <a:rPr lang="en-US" sz="1600" dirty="0" smtClean="0">
                <a:hlinkClick r:id="rId5"/>
              </a:rPr>
              <a:t>hicarus.ru/photo/b2/b23c356d0020a4690f8cee97234d1213.jpg</a:t>
            </a:r>
            <a:endParaRPr lang="ru-RU" sz="1600" dirty="0" smtClean="0"/>
          </a:p>
          <a:p>
            <a:r>
              <a:rPr lang="en-US" sz="1600" dirty="0">
                <a:hlinkClick r:id="rId6"/>
              </a:rPr>
              <a:t>http://</a:t>
            </a:r>
            <a:r>
              <a:rPr lang="en-US" sz="1600" dirty="0" smtClean="0">
                <a:hlinkClick r:id="rId6"/>
              </a:rPr>
              <a:t>vozone.ru/image.jpg?dir=multimedia/audio_cd_covers/1013212795.jpg</a:t>
            </a:r>
            <a:endParaRPr lang="ru-RU" sz="1600" dirty="0" smtClean="0"/>
          </a:p>
          <a:p>
            <a:pPr marL="0" indent="0">
              <a:buNone/>
            </a:pP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xmlns="" val="970513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1698</TotalTime>
  <Words>281</Words>
  <Application>Microsoft Office PowerPoint</Application>
  <PresentationFormat>Экран (4:3)</PresentationFormat>
  <Paragraphs>24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Развитие элементарных математических представлений НОД №13</vt:lpstr>
      <vt:lpstr>Образовательно-развивающая задача: овладение действиями замещения определенного количества предметов фишками (при отборе требуемого количества).</vt:lpstr>
      <vt:lpstr>Слайд 3</vt:lpstr>
      <vt:lpstr>Слайд 4</vt:lpstr>
      <vt:lpstr>Слайд 5</vt:lpstr>
      <vt:lpstr>Слайд 6</vt:lpstr>
      <vt:lpstr>Слайд 7</vt:lpstr>
      <vt:lpstr>Источники: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элементарных математических представлений НОД №1</dc:title>
  <dc:creator>1</dc:creator>
  <cp:lastModifiedBy>Elena</cp:lastModifiedBy>
  <cp:revision>153</cp:revision>
  <dcterms:created xsi:type="dcterms:W3CDTF">2017-10-18T15:47:50Z</dcterms:created>
  <dcterms:modified xsi:type="dcterms:W3CDTF">2020-10-16T05:46:27Z</dcterms:modified>
</cp:coreProperties>
</file>