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68" r:id="rId5"/>
    <p:sldId id="264" r:id="rId6"/>
    <p:sldId id="265" r:id="rId7"/>
    <p:sldId id="27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btube.ru/upload/video/thumbs/medium/2013/05/22/bb25ecb13d13fbe097daadd752b276c1.jpg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vozone.ru/image.jpg?dir=multimedia/audio_cd_covers/1013212795.jpg" TargetMode="External"/><Relationship Id="rId5" Type="http://schemas.openxmlformats.org/officeDocument/2006/relationships/hyperlink" Target="http://hicarus.ru/photo/b2/b23c356d0020a4690f8cee97234d1213.jpg" TargetMode="External"/><Relationship Id="rId4" Type="http://schemas.openxmlformats.org/officeDocument/2006/relationships/hyperlink" Target="https://www.smartytoys.ru/images/store/2348_2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№12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«Достроим дома»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201622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</a:rPr>
              <a:t>овладение </a:t>
            </a:r>
            <a:r>
              <a:rPr lang="ru-RU" sz="2400" dirty="0" smtClean="0">
                <a:solidFill>
                  <a:prstClr val="black"/>
                </a:solidFill>
              </a:rPr>
              <a:t>действиями замещения определенного количества предметов фишками (при отборе требуемого количества).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875248"/>
            <a:ext cx="7704856" cy="17778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7030A0"/>
                </a:solidFill>
              </a:rPr>
              <a:t>Педагогическая задача: </a:t>
            </a:r>
            <a:r>
              <a:rPr lang="ru-RU" sz="2400" dirty="0">
                <a:solidFill>
                  <a:prstClr val="black"/>
                </a:solidFill>
              </a:rPr>
              <a:t>обучение детей способу обозначения количества предметов заместителями и отбора количества </a:t>
            </a:r>
            <a:r>
              <a:rPr lang="ru-RU" sz="2400" dirty="0" smtClean="0">
                <a:solidFill>
                  <a:prstClr val="black"/>
                </a:solidFill>
              </a:rPr>
              <a:t>предметов, соответствующего </a:t>
            </a:r>
            <a:r>
              <a:rPr lang="ru-RU" sz="2400" dirty="0">
                <a:solidFill>
                  <a:prstClr val="black"/>
                </a:solidFill>
              </a:rPr>
              <a:t>заданному </a:t>
            </a:r>
            <a:r>
              <a:rPr lang="ru-RU" sz="2400" dirty="0" smtClean="0">
                <a:solidFill>
                  <a:prstClr val="black"/>
                </a:solidFill>
              </a:rPr>
              <a:t>и обозначенному фишками.</a:t>
            </a:r>
            <a:endParaRPr lang="ru-RU" sz="2400" dirty="0">
              <a:solidFill>
                <a:srgbClr val="8064A2">
                  <a:lumMod val="75000"/>
                </a:srgb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04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67" t="22700" r="32727" b="17475"/>
          <a:stretch/>
        </p:blipFill>
        <p:spPr bwMode="auto">
          <a:xfrm>
            <a:off x="1536406" y="4530946"/>
            <a:ext cx="2105980" cy="2327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2656909"/>
            <a:chOff x="1564400" y="-186779"/>
            <a:chExt cx="5704352" cy="2880215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2880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820186" y="-98855"/>
              <a:ext cx="5357097" cy="1862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Кар-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Карыч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Здравствуйте ребята! Посмотрите, какие красивые дома 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мы построили – целую улицу.  </a:t>
              </a:r>
            </a:p>
            <a:p>
              <a:pPr algn="ctr"/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Но где же крыши? Как мы будем в них жить? 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Кар-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Карыч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Нужно съездить на склад и привезти крыши?</a:t>
              </a:r>
            </a:p>
            <a:p>
              <a:pPr algn="ctr"/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Я съезжу, но как узнать, сколько нужно привезти крыш?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Кар-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Карыч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Ребята, подскажите,  с помощью чего мы можем узнать количество крыш? Правильно, с помощью фишек.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13267" y="2399392"/>
            <a:ext cx="1440118" cy="2221471"/>
            <a:chOff x="395536" y="1844824"/>
            <a:chExt cx="1656184" cy="2088232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95536" y="1844824"/>
              <a:ext cx="1656184" cy="20882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611560" y="2060848"/>
              <a:ext cx="504056" cy="57606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5429" y="2840449"/>
              <a:ext cx="530225" cy="60325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825750"/>
              <a:ext cx="530225" cy="60325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5015" y="2047255"/>
              <a:ext cx="530225" cy="60325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pic>
      </p:grp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2725" y="4620863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618" y="2399392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3516" y="2148890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1030" y="2399392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58755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777" b="10034"/>
          <a:stretch/>
        </p:blipFill>
        <p:spPr bwMode="auto">
          <a:xfrm>
            <a:off x="79210" y="5229200"/>
            <a:ext cx="2276327" cy="1552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4144818" y="-27708"/>
            <a:ext cx="4874441" cy="1502239"/>
            <a:chOff x="1820186" y="-186778"/>
            <a:chExt cx="5448567" cy="2724619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5144" y="-186778"/>
              <a:ext cx="5343609" cy="27246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820186" y="57428"/>
              <a:ext cx="5229505" cy="2177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          -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Раскладываем фишки</a:t>
              </a:r>
              <a:r>
                <a:rPr lang="ru-RU" sz="1400" b="1" dirty="0">
                  <a:solidFill>
                    <a:srgbClr val="FFFF00"/>
                  </a:solidFill>
                </a:rPr>
                <a:t>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 (жми мышкой).</a:t>
              </a:r>
            </a:p>
            <a:p>
              <a:pPr algn="ctr"/>
              <a:r>
                <a:rPr lang="ru-RU" sz="1400" b="1" dirty="0" smtClean="0">
                  <a:solidFill>
                    <a:srgbClr val="FFFF00"/>
                  </a:solidFill>
                </a:rPr>
                <a:t>  -А оставшиеся фишки нам нужны? Тогда их убираем (жми мышкой</a:t>
              </a:r>
              <a:r>
                <a:rPr lang="ru-RU" sz="1400" b="1" dirty="0">
                  <a:solidFill>
                    <a:srgbClr val="FFFF00"/>
                  </a:solidFill>
                </a:rPr>
                <a:t>). </a:t>
              </a:r>
              <a:endParaRPr lang="ru-RU" sz="1400" b="1" dirty="0" smtClean="0">
                <a:solidFill>
                  <a:srgbClr val="FFFF00"/>
                </a:solidFill>
              </a:endParaRPr>
            </a:p>
            <a:p>
              <a:pPr algn="ctr"/>
              <a:r>
                <a:rPr lang="ru-RU" sz="1400" b="1" dirty="0" smtClean="0">
                  <a:solidFill>
                    <a:srgbClr val="FFFF00"/>
                  </a:solidFill>
                </a:rPr>
                <a:t>-Собираем фишки в корзинку и </a:t>
              </a:r>
              <a:r>
                <a:rPr lang="ru-RU" sz="1400" b="1" dirty="0">
                  <a:solidFill>
                    <a:srgbClr val="FFFF00"/>
                  </a:solidFill>
                </a:rPr>
                <a:t>едем на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склад</a:t>
              </a:r>
            </a:p>
            <a:p>
              <a:pPr algn="ctr"/>
              <a:r>
                <a:rPr lang="ru-RU" sz="1400" b="1" dirty="0" smtClean="0">
                  <a:solidFill>
                    <a:srgbClr val="FFFF00"/>
                  </a:solidFill>
                </a:rPr>
                <a:t>(жми мышкой).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13267" y="1504003"/>
            <a:ext cx="1440118" cy="2221471"/>
            <a:chOff x="395536" y="1844824"/>
            <a:chExt cx="1656184" cy="2088232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95536" y="1844824"/>
              <a:ext cx="1656184" cy="20882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611560" y="2060848"/>
              <a:ext cx="504056" cy="57606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5429" y="2840449"/>
              <a:ext cx="530225" cy="60325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825750"/>
              <a:ext cx="530225" cy="60325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5015" y="2047255"/>
              <a:ext cx="530225" cy="60325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pic>
      </p:grp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0029" y="4617918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3877" y="1504003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89211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0039" y="1511108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0719" y="1789211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2692222" y="6209604"/>
            <a:ext cx="441041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744055" y="6209604"/>
            <a:ext cx="441041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2469" y="6190802"/>
            <a:ext cx="4699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9868" y="6190802"/>
            <a:ext cx="4699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9450" y="6186903"/>
            <a:ext cx="4699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6789" y="6186903"/>
            <a:ext cx="4699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4607" y="6186903"/>
            <a:ext cx="4699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65102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L -0.22014 -0.3740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7" y="-1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L -0.08038 -0.3305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8" y="-1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0.03889 -0.3726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4" y="-1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0.17239 -0.3405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11" y="-1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L 0.30747 -0.3719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5" y="-1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014 -0.37408 L -0.22014 -0.1240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038 -0.33056 L -0.22205 -0.1416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89 -0.37269 L -0.39427 -0.0680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67" y="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239 -0.34051 L -0.38681 -0.0358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747 -0.37199 L -0.3776 -0.0673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53" y="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9144000" cy="588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496944" cy="586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1636068" y="4172524"/>
            <a:ext cx="3312368" cy="980728"/>
            <a:chOff x="1564400" y="-95140"/>
            <a:chExt cx="5554521" cy="232084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95140"/>
              <a:ext cx="5554521" cy="2320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929049" y="146456"/>
              <a:ext cx="5040559" cy="1383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Вот на этой грузовой машине я и поеду на склад за крышами.</a:t>
              </a: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31" t="20312" r="3804" b="16572"/>
          <a:stretch/>
        </p:blipFill>
        <p:spPr bwMode="auto">
          <a:xfrm>
            <a:off x="4941849" y="4662888"/>
            <a:ext cx="4176464" cy="2015599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15" t="6218" r="23822"/>
          <a:stretch/>
        </p:blipFill>
        <p:spPr bwMode="auto">
          <a:xfrm>
            <a:off x="1343891" y="4878184"/>
            <a:ext cx="1136072" cy="1989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7279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868 0.05387 L 0.54306 -0.08324 " pathEditMode="relative" rAng="0" ptsTypes="AA">
                                      <p:cBhvr>
                                        <p:cTn id="21" dur="2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87" y="-68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3.33333E-6 L -1.05538 0.0210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778" y="104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54305 -0.08324 L -0.4257 -0.0726 " pathEditMode="relative" rAng="0" ptsTypes="AA">
                                      <p:cBhvr>
                                        <p:cTn id="26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438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9144000" cy="588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051720" y="26030"/>
            <a:ext cx="7079436" cy="1602769"/>
            <a:chOff x="1564400" y="-95139"/>
            <a:chExt cx="5554521" cy="2225437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95139"/>
              <a:ext cx="5554521" cy="2225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76675" y="-95139"/>
              <a:ext cx="5040559" cy="1837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Лосяш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, мне нужны крыши для домов».</a:t>
              </a:r>
            </a:p>
            <a:p>
              <a:pPr algn="ctr"/>
              <a:r>
                <a:rPr lang="ru-RU" sz="1600" b="1" dirty="0" err="1" smtClean="0">
                  <a:solidFill>
                    <a:srgbClr val="FFFF00"/>
                  </a:solidFill>
                </a:rPr>
                <a:t>Лосяш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«Сколько тебе погрузить крыш?»</a:t>
              </a:r>
            </a:p>
            <a:p>
              <a:pPr algn="ctr"/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«А крыш мне нужно столько, сколько фишек в корзинке».</a:t>
              </a:r>
            </a:p>
            <a:p>
              <a:pPr algn="ctr"/>
              <a:r>
                <a:rPr lang="ru-RU" sz="1600" b="1" dirty="0" err="1" smtClean="0">
                  <a:solidFill>
                    <a:srgbClr val="FFFF00"/>
                  </a:solidFill>
                </a:rPr>
                <a:t>Лосяш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«Давай посмотрим» (жми мышкой). А теперь грузим крыши в машину (жми мышкой).</a:t>
              </a: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31" t="20312" r="3804" b="16572"/>
          <a:stretch/>
        </p:blipFill>
        <p:spPr bwMode="auto">
          <a:xfrm>
            <a:off x="4967536" y="4842401"/>
            <a:ext cx="4176464" cy="2015599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15" t="6218" r="23822"/>
          <a:stretch/>
        </p:blipFill>
        <p:spPr bwMode="auto">
          <a:xfrm>
            <a:off x="2540025" y="4842401"/>
            <a:ext cx="1136072" cy="1989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014652"/>
            <a:ext cx="1256463" cy="167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2258" y="4202113"/>
            <a:ext cx="227330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2593" y="4696691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61436" y="4709852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1693" y="4969092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5870" y="4461164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267200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внобедренный треугольник 3"/>
          <p:cNvSpPr/>
          <p:nvPr/>
        </p:nvSpPr>
        <p:spPr>
          <a:xfrm>
            <a:off x="395536" y="1628799"/>
            <a:ext cx="1800200" cy="1080121"/>
          </a:xfrm>
          <a:prstGeom prst="triangl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5962" y="3284827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6372" y="3291576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1170" y="1613500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700" y="1613501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6121" y="1614944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0" y="4938452"/>
            <a:ext cx="4411596" cy="18930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2237" y="4448961"/>
            <a:ext cx="1279525" cy="223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2654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-0.65243 -0.2363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22" y="-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44444E-6 L -0.51371 -0.2185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94" y="-1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L -0.25209 -0.2812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4" y="-1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0.04253 -0.3208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8" y="-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11111E-6 L -0.66198 -0.0416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08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4422 L 0.72066 0.4020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24" y="2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0.0338 L 0.48351 0.3972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67" y="2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2315 L 0.25087 0.3974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35" y="2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-0.02315 L 0.00937 0.3974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2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1273 L 0.60712 0.1527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47" y="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5422401" y="-17753"/>
            <a:ext cx="3567581" cy="881636"/>
            <a:chOff x="3000923" y="-168722"/>
            <a:chExt cx="4236026" cy="1599028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0923" y="-168323"/>
              <a:ext cx="4236026" cy="15986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188184" y="-168722"/>
              <a:ext cx="3861507" cy="1395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          -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Вот мы и приехали. Теперь проверим, правильно ли мы привезли крыши (жми мышкой).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13267" y="1504003"/>
            <a:ext cx="1440118" cy="2221471"/>
            <a:chOff x="395536" y="1844824"/>
            <a:chExt cx="1656184" cy="2088232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95536" y="1844824"/>
              <a:ext cx="1656184" cy="20882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611560" y="2060848"/>
              <a:ext cx="504056" cy="57606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5429" y="2840449"/>
              <a:ext cx="530225" cy="60325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825750"/>
              <a:ext cx="530225" cy="60325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5015" y="2047255"/>
              <a:ext cx="530225" cy="60325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pic>
      </p:grp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8999" y="4462099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3877" y="1504003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89211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0039" y="1511108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0719" y="1789211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7287" y="4704003"/>
            <a:ext cx="4176713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321173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7" y="4327711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7543" y="4321174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7542" y="4321172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321175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3" y="3663255"/>
            <a:ext cx="4712720" cy="1349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507335" y="3728890"/>
            <a:ext cx="429691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FF00"/>
                </a:solidFill>
              </a:rPr>
              <a:t> </a:t>
            </a:r>
            <a:r>
              <a:rPr lang="ru-RU" sz="1600" b="1" dirty="0" smtClean="0">
                <a:solidFill>
                  <a:srgbClr val="FFFF00"/>
                </a:solidFill>
              </a:rPr>
              <a:t>-</a:t>
            </a:r>
            <a:r>
              <a:rPr lang="ru-RU" sz="1400" b="1" dirty="0" smtClean="0">
                <a:solidFill>
                  <a:srgbClr val="FFFF00"/>
                </a:solidFill>
              </a:rPr>
              <a:t>Ребята. </a:t>
            </a:r>
            <a:r>
              <a:rPr lang="ru-RU" sz="1400" b="1" dirty="0">
                <a:solidFill>
                  <a:srgbClr val="FFFF00"/>
                </a:solidFill>
              </a:rPr>
              <a:t>В</a:t>
            </a:r>
            <a:r>
              <a:rPr lang="ru-RU" sz="1400" b="1" dirty="0" smtClean="0">
                <a:solidFill>
                  <a:srgbClr val="FFFF00"/>
                </a:solidFill>
              </a:rPr>
              <a:t>ы молодцы! Дома на этой улице достроены,  а вот на другой еще нет. Ой, мне нужно бежать. Ребята, я вас очень прошу, </a:t>
            </a:r>
            <a:r>
              <a:rPr lang="ru-RU" sz="1400" b="1" smtClean="0">
                <a:solidFill>
                  <a:srgbClr val="FFFF00"/>
                </a:solidFill>
              </a:rPr>
              <a:t>достроить эти </a:t>
            </a:r>
            <a:r>
              <a:rPr lang="ru-RU" sz="1400" b="1" dirty="0" smtClean="0">
                <a:solidFill>
                  <a:srgbClr val="FFFF00"/>
                </a:solidFill>
              </a:rPr>
              <a:t>дома (самостоятельная деятельность детей).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0369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7.40741E-7 L -0.7493 -0.5622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65" y="-2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5507 -0.5201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35" y="-2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7.40741E-7 L -0.34774 -0.5516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96" y="-2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33333E-6 L -0.15086 -0.5210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05555 -0.5622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8" y="-2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rbtube.ru/upload/video/thumbs/medium/2013/05/22/bb25ecb13d13fbe097daadd752b276c1.jpg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www.smartytoys.ru/images/store/2348_2.jpg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hicarus.ru/photo/b2/b23c356d0020a4690f8cee97234d1213.jpg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http://</a:t>
            </a:r>
            <a:r>
              <a:rPr lang="en-US" sz="1600" dirty="0" smtClean="0">
                <a:hlinkClick r:id="rId6"/>
              </a:rPr>
              <a:t>vozone.ru/image.jpg?dir=multimedia/audio_cd_covers/1013212795.jpg</a:t>
            </a: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306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Развитие элементарных математических представлений НОД №12</vt:lpstr>
      <vt:lpstr>Образовательно-развивающая задача: овладение действиями замещения определенного количества предметов фишками (при отборе требуемого количества).</vt:lpstr>
      <vt:lpstr>Слайд 3</vt:lpstr>
      <vt:lpstr>Слайд 4</vt:lpstr>
      <vt:lpstr>Слайд 5</vt:lpstr>
      <vt:lpstr>Слайд 6</vt:lpstr>
      <vt:lpstr>Слайд 7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147</cp:revision>
  <dcterms:created xsi:type="dcterms:W3CDTF">2017-10-18T15:47:50Z</dcterms:created>
  <dcterms:modified xsi:type="dcterms:W3CDTF">2020-10-16T05:46:16Z</dcterms:modified>
</cp:coreProperties>
</file>