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61" r:id="rId6"/>
    <p:sldId id="264" r:id="rId7"/>
    <p:sldId id="266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22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25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8.gif"/><Relationship Id="rId10" Type="http://schemas.openxmlformats.org/officeDocument/2006/relationships/image" Target="../media/image32.gif"/><Relationship Id="rId4" Type="http://schemas.openxmlformats.org/officeDocument/2006/relationships/image" Target="../media/image27.gif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rest.ru/schemes/00/0a/fa/2d/%D0%A6%D0%B2%D0%B5%D1%82%D1%8B%20%D0%B8%20%D0%B1%D0%B0%D0%B1%D0%BE%D1%87%D0%BA%D0%B8-1.jp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meshariki-mir.ru/avatars/karych/01.gif" TargetMode="External"/><Relationship Id="rId5" Type="http://schemas.openxmlformats.org/officeDocument/2006/relationships/hyperlink" Target="http://cdn-nus-1.pinme.ru/photo/83/38/83384516d56c4e5b9f0f5f4573246c2a.gif" TargetMode="External"/><Relationship Id="rId4" Type="http://schemas.openxmlformats.org/officeDocument/2006/relationships/hyperlink" Target="https://nsportal.ru/sites/default/files/2013/08/20/logoped._i_logoritm._fizminutki.od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020" y="-99392"/>
            <a:ext cx="9180784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0172" y="548680"/>
            <a:ext cx="7772400" cy="108255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Развитие элементарных математических представлений</a:t>
            </a:r>
            <a:b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НОД №5</a:t>
            </a:r>
            <a:endParaRPr lang="ru-RU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875248"/>
            <a:ext cx="6400800" cy="100811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«Открытка от </a:t>
            </a:r>
            <a:r>
              <a:rPr lang="ru-RU" sz="4400" b="1" dirty="0" err="1" smtClean="0">
                <a:solidFill>
                  <a:schemeClr val="accent4">
                    <a:lumMod val="75000"/>
                  </a:schemeClr>
                </a:solidFill>
              </a:rPr>
              <a:t>Бараша</a:t>
            </a:r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»</a:t>
            </a:r>
            <a:endParaRPr lang="ru-RU" sz="44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976" y="5445224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Кондратьева Е.М.</a:t>
            </a:r>
          </a:p>
          <a:p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Воспитатель МАДОУ ЦРР </a:t>
            </a:r>
            <a:r>
              <a:rPr lang="ru-RU" sz="2000" b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детский сад №104</a:t>
            </a:r>
            <a:endParaRPr lang="ru-RU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9462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020" y="-99392"/>
            <a:ext cx="9180784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0172" y="548680"/>
            <a:ext cx="7772400" cy="208823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Образовательно-развивающая задача: </a:t>
            </a:r>
            <a:r>
              <a:rPr lang="ru-RU" sz="2400" dirty="0">
                <a:solidFill>
                  <a:prstClr val="black"/>
                </a:solidFill>
              </a:rPr>
              <a:t>освоение действий </a:t>
            </a:r>
            <a:r>
              <a:rPr lang="ru-RU" sz="2400" dirty="0" smtClean="0">
                <a:solidFill>
                  <a:prstClr val="black"/>
                </a:solidFill>
              </a:rPr>
              <a:t>выделения различных </a:t>
            </a:r>
            <a:r>
              <a:rPr lang="ru-RU" sz="2400" dirty="0">
                <a:solidFill>
                  <a:prstClr val="black"/>
                </a:solidFill>
              </a:rPr>
              <a:t>свойств </a:t>
            </a:r>
            <a:r>
              <a:rPr lang="ru-RU" sz="2400" dirty="0" smtClean="0">
                <a:solidFill>
                  <a:prstClr val="black"/>
                </a:solidFill>
              </a:rPr>
              <a:t>предметов (цвета, формы, количества) с помощью обозначающих значков.</a:t>
            </a:r>
            <a:endParaRPr lang="ru-RU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875248"/>
            <a:ext cx="7416824" cy="1993912"/>
          </a:xfrm>
        </p:spPr>
        <p:txBody>
          <a:bodyPr>
            <a:normAutofit/>
          </a:bodyPr>
          <a:lstStyle/>
          <a:p>
            <a:pPr lvl="0"/>
            <a:r>
              <a:rPr lang="ru-RU" sz="2400" b="1" dirty="0">
                <a:solidFill>
                  <a:srgbClr val="7030A0"/>
                </a:solidFill>
              </a:rPr>
              <a:t>Педагогическая задача: </a:t>
            </a:r>
            <a:r>
              <a:rPr lang="ru-RU" sz="2400" dirty="0">
                <a:solidFill>
                  <a:prstClr val="black"/>
                </a:solidFill>
              </a:rPr>
              <a:t>обучение детей выделению различных свойств предметов (цвета, количества) с помощью обозначающих значков.</a:t>
            </a:r>
            <a:endParaRPr lang="ru-RU" sz="2400" dirty="0">
              <a:solidFill>
                <a:srgbClr val="8064A2">
                  <a:lumMod val="75000"/>
                </a:srgbClr>
              </a:solidFill>
            </a:endParaRPr>
          </a:p>
          <a:p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8489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288032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24744"/>
            <a:ext cx="6010096" cy="305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3337" y="1340768"/>
            <a:ext cx="4470797" cy="2100808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FFFF00"/>
                </a:solidFill>
              </a:rPr>
              <a:t>Здравствуйте, ребята! А вы знаете кто я? Правильно, меня зовут </a:t>
            </a:r>
            <a:r>
              <a:rPr lang="ru-RU" sz="1800" b="1" dirty="0" err="1" smtClean="0">
                <a:solidFill>
                  <a:srgbClr val="FFFF00"/>
                </a:solidFill>
              </a:rPr>
              <a:t>Бараш</a:t>
            </a:r>
            <a:r>
              <a:rPr lang="ru-RU" sz="1800" b="1" dirty="0" smtClean="0">
                <a:solidFill>
                  <a:srgbClr val="FFFF00"/>
                </a:solidFill>
              </a:rPr>
              <a:t>. </a:t>
            </a:r>
            <a:br>
              <a:rPr lang="ru-RU" sz="1800" b="1" dirty="0" smtClean="0">
                <a:solidFill>
                  <a:srgbClr val="FFFF00"/>
                </a:solidFill>
              </a:rPr>
            </a:br>
            <a:r>
              <a:rPr lang="ru-RU" sz="1800" b="1" dirty="0" smtClean="0">
                <a:solidFill>
                  <a:srgbClr val="FFFF00"/>
                </a:solidFill>
              </a:rPr>
              <a:t>Ребята, я отправил открытки Нюше и Крошу и Кар-</a:t>
            </a:r>
            <a:r>
              <a:rPr lang="ru-RU" sz="1800" b="1" dirty="0" err="1" smtClean="0">
                <a:solidFill>
                  <a:srgbClr val="FFFF00"/>
                </a:solidFill>
              </a:rPr>
              <a:t>Карычу</a:t>
            </a:r>
            <a:r>
              <a:rPr lang="ru-RU" sz="1800" b="1" dirty="0" smtClean="0">
                <a:solidFill>
                  <a:srgbClr val="FFFF00"/>
                </a:solidFill>
              </a:rPr>
              <a:t>, но почтальон заблудился и не может найти дорожки к их домикам. Помогите ему пожалуйста! Без вас Нюша, </a:t>
            </a:r>
            <a:r>
              <a:rPr lang="ru-RU" sz="1800" b="1" dirty="0" err="1" smtClean="0">
                <a:solidFill>
                  <a:srgbClr val="FFFF00"/>
                </a:solidFill>
              </a:rPr>
              <a:t>Крош</a:t>
            </a:r>
            <a:r>
              <a:rPr lang="ru-RU" sz="1800" b="1" dirty="0" smtClean="0">
                <a:solidFill>
                  <a:srgbClr val="FFFF00"/>
                </a:solidFill>
              </a:rPr>
              <a:t> и Кар-</a:t>
            </a:r>
            <a:r>
              <a:rPr lang="ru-RU" sz="1800" b="1" dirty="0" err="1" smtClean="0">
                <a:solidFill>
                  <a:srgbClr val="FFFF00"/>
                </a:solidFill>
              </a:rPr>
              <a:t>Карыч</a:t>
            </a:r>
            <a:r>
              <a:rPr lang="ru-RU" sz="1800" b="1" dirty="0" smtClean="0">
                <a:solidFill>
                  <a:srgbClr val="FFFF00"/>
                </a:solidFill>
              </a:rPr>
              <a:t> не получат мои открытки.</a:t>
            </a:r>
            <a:endParaRPr lang="ru-RU" sz="1800" b="1" dirty="0">
              <a:solidFill>
                <a:srgbClr val="FFFF00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4768736" y="4365104"/>
            <a:ext cx="3907720" cy="2016224"/>
          </a:xfrm>
          <a:prstGeom prst="fra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4682"/>
          <a:stretch/>
        </p:blipFill>
        <p:spPr bwMode="auto">
          <a:xfrm>
            <a:off x="5076056" y="4700848"/>
            <a:ext cx="3312368" cy="140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4692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5418"/>
            <a:ext cx="9137817" cy="672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10" t="4175" r="3778" b="4305"/>
          <a:stretch/>
        </p:blipFill>
        <p:spPr bwMode="auto">
          <a:xfrm>
            <a:off x="3218434" y="1323943"/>
            <a:ext cx="2713313" cy="233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72" t="5900" r="8410" b="13182"/>
          <a:stretch/>
        </p:blipFill>
        <p:spPr bwMode="auto">
          <a:xfrm>
            <a:off x="6183" y="1412777"/>
            <a:ext cx="3116435" cy="231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396"/>
          <a:stretch/>
        </p:blipFill>
        <p:spPr bwMode="auto">
          <a:xfrm>
            <a:off x="6166237" y="1412777"/>
            <a:ext cx="2977763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883" y="1414561"/>
            <a:ext cx="8905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14561"/>
            <a:ext cx="880576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8565" y="1323944"/>
            <a:ext cx="1007377" cy="64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0191" y="1411572"/>
            <a:ext cx="864123" cy="55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355" r="-1" b="-3039"/>
          <a:stretch/>
        </p:blipFill>
        <p:spPr bwMode="auto">
          <a:xfrm>
            <a:off x="6950351" y="2780928"/>
            <a:ext cx="704767" cy="7374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0060" y="2925848"/>
            <a:ext cx="731752" cy="73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196" y="2708920"/>
            <a:ext cx="762949" cy="762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1510145" y="3602182"/>
            <a:ext cx="6220691" cy="2199505"/>
            <a:chOff x="1510145" y="3602182"/>
            <a:chExt cx="6220691" cy="2199505"/>
          </a:xfrm>
        </p:grpSpPr>
        <p:sp>
          <p:nvSpPr>
            <p:cNvPr id="17" name="Полилиния 16"/>
            <p:cNvSpPr/>
            <p:nvPr/>
          </p:nvSpPr>
          <p:spPr>
            <a:xfrm>
              <a:off x="1510145" y="3602182"/>
              <a:ext cx="5864473" cy="2199505"/>
            </a:xfrm>
            <a:custGeom>
              <a:avLst/>
              <a:gdLst>
                <a:gd name="connsiteX0" fmla="*/ 0 w 5864473"/>
                <a:gd name="connsiteY0" fmla="*/ 0 h 2199505"/>
                <a:gd name="connsiteX1" fmla="*/ 637310 w 5864473"/>
                <a:gd name="connsiteY1" fmla="*/ 789709 h 2199505"/>
                <a:gd name="connsiteX2" fmla="*/ 1648691 w 5864473"/>
                <a:gd name="connsiteY2" fmla="*/ 762000 h 2199505"/>
                <a:gd name="connsiteX3" fmla="*/ 2563091 w 5864473"/>
                <a:gd name="connsiteY3" fmla="*/ 1011382 h 2199505"/>
                <a:gd name="connsiteX4" fmla="*/ 3422073 w 5864473"/>
                <a:gd name="connsiteY4" fmla="*/ 1454727 h 2199505"/>
                <a:gd name="connsiteX5" fmla="*/ 4184073 w 5864473"/>
                <a:gd name="connsiteY5" fmla="*/ 1246909 h 2199505"/>
                <a:gd name="connsiteX6" fmla="*/ 5015346 w 5864473"/>
                <a:gd name="connsiteY6" fmla="*/ 1413163 h 2199505"/>
                <a:gd name="connsiteX7" fmla="*/ 5818910 w 5864473"/>
                <a:gd name="connsiteY7" fmla="*/ 2161309 h 2199505"/>
                <a:gd name="connsiteX8" fmla="*/ 5694219 w 5864473"/>
                <a:gd name="connsiteY8" fmla="*/ 2022763 h 2199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64473" h="2199505">
                  <a:moveTo>
                    <a:pt x="0" y="0"/>
                  </a:moveTo>
                  <a:cubicBezTo>
                    <a:pt x="181264" y="331354"/>
                    <a:pt x="362528" y="662709"/>
                    <a:pt x="637310" y="789709"/>
                  </a:cubicBezTo>
                  <a:cubicBezTo>
                    <a:pt x="912092" y="916709"/>
                    <a:pt x="1327728" y="725055"/>
                    <a:pt x="1648691" y="762000"/>
                  </a:cubicBezTo>
                  <a:cubicBezTo>
                    <a:pt x="1969655" y="798946"/>
                    <a:pt x="2267527" y="895928"/>
                    <a:pt x="2563091" y="1011382"/>
                  </a:cubicBezTo>
                  <a:cubicBezTo>
                    <a:pt x="2858655" y="1126836"/>
                    <a:pt x="3151909" y="1415473"/>
                    <a:pt x="3422073" y="1454727"/>
                  </a:cubicBezTo>
                  <a:cubicBezTo>
                    <a:pt x="3692237" y="1493982"/>
                    <a:pt x="3918528" y="1253836"/>
                    <a:pt x="4184073" y="1246909"/>
                  </a:cubicBezTo>
                  <a:cubicBezTo>
                    <a:pt x="4449618" y="1239982"/>
                    <a:pt x="4742873" y="1260763"/>
                    <a:pt x="5015346" y="1413163"/>
                  </a:cubicBezTo>
                  <a:cubicBezTo>
                    <a:pt x="5287819" y="1565563"/>
                    <a:pt x="5705765" y="2059709"/>
                    <a:pt x="5818910" y="2161309"/>
                  </a:cubicBezTo>
                  <a:cubicBezTo>
                    <a:pt x="5932056" y="2262909"/>
                    <a:pt x="5813137" y="2142836"/>
                    <a:pt x="5694219" y="202276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1939636" y="3629891"/>
              <a:ext cx="5791200" cy="2078182"/>
            </a:xfrm>
            <a:custGeom>
              <a:avLst/>
              <a:gdLst>
                <a:gd name="connsiteX0" fmla="*/ 0 w 5791200"/>
                <a:gd name="connsiteY0" fmla="*/ 0 h 2078182"/>
                <a:gd name="connsiteX1" fmla="*/ 443346 w 5791200"/>
                <a:gd name="connsiteY1" fmla="*/ 457200 h 2078182"/>
                <a:gd name="connsiteX2" fmla="*/ 1579419 w 5791200"/>
                <a:gd name="connsiteY2" fmla="*/ 429491 h 2078182"/>
                <a:gd name="connsiteX3" fmla="*/ 3020291 w 5791200"/>
                <a:gd name="connsiteY3" fmla="*/ 1080654 h 2078182"/>
                <a:gd name="connsiteX4" fmla="*/ 3823855 w 5791200"/>
                <a:gd name="connsiteY4" fmla="*/ 748145 h 2078182"/>
                <a:gd name="connsiteX5" fmla="*/ 4710546 w 5791200"/>
                <a:gd name="connsiteY5" fmla="*/ 1025236 h 2078182"/>
                <a:gd name="connsiteX6" fmla="*/ 5791200 w 5791200"/>
                <a:gd name="connsiteY6" fmla="*/ 2078182 h 2078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91200" h="2078182">
                  <a:moveTo>
                    <a:pt x="0" y="0"/>
                  </a:moveTo>
                  <a:cubicBezTo>
                    <a:pt x="90055" y="192809"/>
                    <a:pt x="180110" y="385618"/>
                    <a:pt x="443346" y="457200"/>
                  </a:cubicBezTo>
                  <a:cubicBezTo>
                    <a:pt x="706582" y="528782"/>
                    <a:pt x="1149928" y="325582"/>
                    <a:pt x="1579419" y="429491"/>
                  </a:cubicBezTo>
                  <a:cubicBezTo>
                    <a:pt x="2008910" y="533400"/>
                    <a:pt x="2646218" y="1027545"/>
                    <a:pt x="3020291" y="1080654"/>
                  </a:cubicBezTo>
                  <a:cubicBezTo>
                    <a:pt x="3394364" y="1133763"/>
                    <a:pt x="3542146" y="757381"/>
                    <a:pt x="3823855" y="748145"/>
                  </a:cubicBezTo>
                  <a:cubicBezTo>
                    <a:pt x="4105564" y="738909"/>
                    <a:pt x="4382655" y="803563"/>
                    <a:pt x="4710546" y="1025236"/>
                  </a:cubicBezTo>
                  <a:cubicBezTo>
                    <a:pt x="5038437" y="1246909"/>
                    <a:pt x="5414818" y="1662545"/>
                    <a:pt x="5791200" y="207818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565062" y="3643745"/>
            <a:ext cx="3367156" cy="2119746"/>
            <a:chOff x="1565062" y="3643745"/>
            <a:chExt cx="3367156" cy="2119746"/>
          </a:xfrm>
        </p:grpSpPr>
        <p:sp>
          <p:nvSpPr>
            <p:cNvPr id="2" name="Полилиния 1"/>
            <p:cNvSpPr/>
            <p:nvPr/>
          </p:nvSpPr>
          <p:spPr>
            <a:xfrm>
              <a:off x="1565062" y="3643745"/>
              <a:ext cx="2882247" cy="2119746"/>
            </a:xfrm>
            <a:custGeom>
              <a:avLst/>
              <a:gdLst>
                <a:gd name="connsiteX0" fmla="*/ 2882247 w 2882247"/>
                <a:gd name="connsiteY0" fmla="*/ 0 h 2119746"/>
                <a:gd name="connsiteX1" fmla="*/ 2425047 w 2882247"/>
                <a:gd name="connsiteY1" fmla="*/ 900546 h 2119746"/>
                <a:gd name="connsiteX2" fmla="*/ 374574 w 2882247"/>
                <a:gd name="connsiteY2" fmla="*/ 1246910 h 2119746"/>
                <a:gd name="connsiteX3" fmla="*/ 502 w 2882247"/>
                <a:gd name="connsiteY3" fmla="*/ 2119746 h 2119746"/>
                <a:gd name="connsiteX4" fmla="*/ 502 w 2882247"/>
                <a:gd name="connsiteY4" fmla="*/ 2119746 h 2119746"/>
                <a:gd name="connsiteX5" fmla="*/ 502 w 2882247"/>
                <a:gd name="connsiteY5" fmla="*/ 2008910 h 2119746"/>
                <a:gd name="connsiteX6" fmla="*/ 502 w 2882247"/>
                <a:gd name="connsiteY6" fmla="*/ 2008910 h 2119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2247" h="2119746">
                  <a:moveTo>
                    <a:pt x="2882247" y="0"/>
                  </a:moveTo>
                  <a:cubicBezTo>
                    <a:pt x="2862619" y="346364"/>
                    <a:pt x="2842992" y="692728"/>
                    <a:pt x="2425047" y="900546"/>
                  </a:cubicBezTo>
                  <a:cubicBezTo>
                    <a:pt x="2007102" y="1108364"/>
                    <a:pt x="778665" y="1043710"/>
                    <a:pt x="374574" y="1246910"/>
                  </a:cubicBezTo>
                  <a:cubicBezTo>
                    <a:pt x="-29517" y="1450110"/>
                    <a:pt x="502" y="2119746"/>
                    <a:pt x="502" y="2119746"/>
                  </a:cubicBezTo>
                  <a:lnTo>
                    <a:pt x="502" y="2119746"/>
                  </a:lnTo>
                  <a:lnTo>
                    <a:pt x="502" y="2008910"/>
                  </a:lnTo>
                  <a:lnTo>
                    <a:pt x="502" y="2008910"/>
                  </a:lnTo>
                </a:path>
              </a:pathLst>
            </a:cu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2098470" y="3643745"/>
              <a:ext cx="2833748" cy="2119746"/>
            </a:xfrm>
            <a:custGeom>
              <a:avLst/>
              <a:gdLst>
                <a:gd name="connsiteX0" fmla="*/ 2833748 w 2833748"/>
                <a:gd name="connsiteY0" fmla="*/ 0 h 2119746"/>
                <a:gd name="connsiteX1" fmla="*/ 2722912 w 2833748"/>
                <a:gd name="connsiteY1" fmla="*/ 831273 h 2119746"/>
                <a:gd name="connsiteX2" fmla="*/ 2238003 w 2833748"/>
                <a:gd name="connsiteY2" fmla="*/ 1233055 h 2119746"/>
                <a:gd name="connsiteX3" fmla="*/ 298366 w 2833748"/>
                <a:gd name="connsiteY3" fmla="*/ 1565564 h 2119746"/>
                <a:gd name="connsiteX4" fmla="*/ 7421 w 2833748"/>
                <a:gd name="connsiteY4" fmla="*/ 2119746 h 2119746"/>
                <a:gd name="connsiteX5" fmla="*/ 7421 w 2833748"/>
                <a:gd name="connsiteY5" fmla="*/ 2119746 h 2119746"/>
                <a:gd name="connsiteX6" fmla="*/ 7421 w 2833748"/>
                <a:gd name="connsiteY6" fmla="*/ 2119746 h 2119746"/>
                <a:gd name="connsiteX7" fmla="*/ 7421 w 2833748"/>
                <a:gd name="connsiteY7" fmla="*/ 2092037 h 2119746"/>
                <a:gd name="connsiteX8" fmla="*/ 7421 w 2833748"/>
                <a:gd name="connsiteY8" fmla="*/ 2092037 h 2119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3748" h="2119746">
                  <a:moveTo>
                    <a:pt x="2833748" y="0"/>
                  </a:moveTo>
                  <a:cubicBezTo>
                    <a:pt x="2827975" y="312882"/>
                    <a:pt x="2822203" y="625764"/>
                    <a:pt x="2722912" y="831273"/>
                  </a:cubicBezTo>
                  <a:cubicBezTo>
                    <a:pt x="2623621" y="1036782"/>
                    <a:pt x="2642094" y="1110673"/>
                    <a:pt x="2238003" y="1233055"/>
                  </a:cubicBezTo>
                  <a:cubicBezTo>
                    <a:pt x="1833912" y="1355437"/>
                    <a:pt x="670130" y="1417782"/>
                    <a:pt x="298366" y="1565564"/>
                  </a:cubicBezTo>
                  <a:cubicBezTo>
                    <a:pt x="-73398" y="1713346"/>
                    <a:pt x="7421" y="2119746"/>
                    <a:pt x="7421" y="2119746"/>
                  </a:cubicBezTo>
                  <a:lnTo>
                    <a:pt x="7421" y="2119746"/>
                  </a:lnTo>
                  <a:lnTo>
                    <a:pt x="7421" y="2119746"/>
                  </a:lnTo>
                  <a:lnTo>
                    <a:pt x="7421" y="2092037"/>
                  </a:lnTo>
                  <a:lnTo>
                    <a:pt x="7421" y="2092037"/>
                  </a:lnTo>
                </a:path>
              </a:pathLst>
            </a:cu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308764" y="3560618"/>
            <a:ext cx="3800549" cy="2244437"/>
            <a:chOff x="4308764" y="3560618"/>
            <a:chExt cx="3800549" cy="2244437"/>
          </a:xfrm>
        </p:grpSpPr>
        <p:sp>
          <p:nvSpPr>
            <p:cNvPr id="21" name="Полилиния 20"/>
            <p:cNvSpPr/>
            <p:nvPr/>
          </p:nvSpPr>
          <p:spPr>
            <a:xfrm>
              <a:off x="4308764" y="3629891"/>
              <a:ext cx="3289708" cy="2175164"/>
            </a:xfrm>
            <a:custGeom>
              <a:avLst/>
              <a:gdLst>
                <a:gd name="connsiteX0" fmla="*/ 3103418 w 3289708"/>
                <a:gd name="connsiteY0" fmla="*/ 0 h 2175164"/>
                <a:gd name="connsiteX1" fmla="*/ 2951018 w 3289708"/>
                <a:gd name="connsiteY1" fmla="*/ 706582 h 2175164"/>
                <a:gd name="connsiteX2" fmla="*/ 0 w 3289708"/>
                <a:gd name="connsiteY2" fmla="*/ 2175164 h 2175164"/>
                <a:gd name="connsiteX3" fmla="*/ 0 w 3289708"/>
                <a:gd name="connsiteY3" fmla="*/ 2175164 h 2175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89708" h="2175164">
                  <a:moveTo>
                    <a:pt x="3103418" y="0"/>
                  </a:moveTo>
                  <a:cubicBezTo>
                    <a:pt x="3285836" y="172027"/>
                    <a:pt x="3468254" y="344055"/>
                    <a:pt x="2951018" y="706582"/>
                  </a:cubicBezTo>
                  <a:cubicBezTo>
                    <a:pt x="2433782" y="1069109"/>
                    <a:pt x="0" y="2175164"/>
                    <a:pt x="0" y="2175164"/>
                  </a:cubicBezTo>
                  <a:lnTo>
                    <a:pt x="0" y="2175164"/>
                  </a:lnTo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5237018" y="3560618"/>
              <a:ext cx="2872295" cy="2244437"/>
            </a:xfrm>
            <a:custGeom>
              <a:avLst/>
              <a:gdLst>
                <a:gd name="connsiteX0" fmla="*/ 2715491 w 2872295"/>
                <a:gd name="connsiteY0" fmla="*/ 0 h 2244437"/>
                <a:gd name="connsiteX1" fmla="*/ 2867891 w 2872295"/>
                <a:gd name="connsiteY1" fmla="*/ 415637 h 2244437"/>
                <a:gd name="connsiteX2" fmla="*/ 2563091 w 2872295"/>
                <a:gd name="connsiteY2" fmla="*/ 872837 h 2244437"/>
                <a:gd name="connsiteX3" fmla="*/ 983673 w 2872295"/>
                <a:gd name="connsiteY3" fmla="*/ 1759527 h 2244437"/>
                <a:gd name="connsiteX4" fmla="*/ 0 w 2872295"/>
                <a:gd name="connsiteY4" fmla="*/ 2244437 h 2244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2295" h="2244437">
                  <a:moveTo>
                    <a:pt x="2715491" y="0"/>
                  </a:moveTo>
                  <a:cubicBezTo>
                    <a:pt x="2804391" y="135082"/>
                    <a:pt x="2893291" y="270164"/>
                    <a:pt x="2867891" y="415637"/>
                  </a:cubicBezTo>
                  <a:cubicBezTo>
                    <a:pt x="2842491" y="561110"/>
                    <a:pt x="2877127" y="648855"/>
                    <a:pt x="2563091" y="872837"/>
                  </a:cubicBezTo>
                  <a:cubicBezTo>
                    <a:pt x="2249055" y="1096819"/>
                    <a:pt x="1410855" y="1530927"/>
                    <a:pt x="983673" y="1759527"/>
                  </a:cubicBezTo>
                  <a:cubicBezTo>
                    <a:pt x="556491" y="1988127"/>
                    <a:pt x="278245" y="2116282"/>
                    <a:pt x="0" y="2244437"/>
                  </a:cubicBezTo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747196" y="5531228"/>
            <a:ext cx="2125167" cy="1152128"/>
            <a:chOff x="811694" y="5795155"/>
            <a:chExt cx="2240488" cy="1224136"/>
          </a:xfrm>
        </p:grpSpPr>
        <p:pic>
          <p:nvPicPr>
            <p:cNvPr id="2059" name="Picture 11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935" t="7994" r="41530" b="65757"/>
            <a:stretch/>
          </p:blipFill>
          <p:spPr bwMode="auto">
            <a:xfrm>
              <a:off x="1099187" y="5984536"/>
              <a:ext cx="1571391" cy="922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Рамка 11"/>
            <p:cNvSpPr/>
            <p:nvPr/>
          </p:nvSpPr>
          <p:spPr>
            <a:xfrm>
              <a:off x="811694" y="5795155"/>
              <a:ext cx="2240488" cy="1224136"/>
            </a:xfrm>
            <a:prstGeom prst="fram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691259" y="5531228"/>
            <a:ext cx="2240488" cy="1152128"/>
            <a:chOff x="2334603" y="4437112"/>
            <a:chExt cx="2240488" cy="1152128"/>
          </a:xfrm>
        </p:grpSpPr>
        <p:pic>
          <p:nvPicPr>
            <p:cNvPr id="2057" name="Picture 9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084" t="52570" r="36820" b="2749"/>
            <a:stretch/>
          </p:blipFill>
          <p:spPr bwMode="auto">
            <a:xfrm>
              <a:off x="2592501" y="4591237"/>
              <a:ext cx="1831713" cy="9980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Рамка 13"/>
            <p:cNvSpPr/>
            <p:nvPr/>
          </p:nvSpPr>
          <p:spPr>
            <a:xfrm>
              <a:off x="2334603" y="4437112"/>
              <a:ext cx="2240488" cy="1152128"/>
            </a:xfrm>
            <a:prstGeom prst="fram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499857" y="5531228"/>
            <a:ext cx="2341563" cy="1249363"/>
            <a:chOff x="6499857" y="5753366"/>
            <a:chExt cx="2341563" cy="1249363"/>
          </a:xfrm>
        </p:grpSpPr>
        <p:pic>
          <p:nvPicPr>
            <p:cNvPr id="2058" name="Picture 10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5000" t="46420" r="50000" b="32607"/>
            <a:stretch/>
          </p:blipFill>
          <p:spPr bwMode="auto">
            <a:xfrm>
              <a:off x="7215368" y="5810344"/>
              <a:ext cx="910540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9857" y="5753366"/>
              <a:ext cx="2341563" cy="1249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5931747" y="116632"/>
            <a:ext cx="3104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Примечание:</a:t>
            </a:r>
            <a:r>
              <a:rPr lang="ru-RU" dirty="0" smtClean="0"/>
              <a:t> жми на открытку и появится дорожка к нужному домику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2051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5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0"/>
                            </p:stCondLst>
                            <p:childTnLst>
                              <p:par>
                                <p:cTn id="6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500"/>
                            </p:stCondLst>
                            <p:childTnLst>
                              <p:par>
                                <p:cTn id="6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3" y="0"/>
            <a:ext cx="91378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1\Desktop\2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9772" y="2348880"/>
            <a:ext cx="6414839" cy="368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9772" y="2348880"/>
            <a:ext cx="3207419" cy="3685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33830" y="2348880"/>
            <a:ext cx="504056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Зарядка с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Крошем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дети выполняют движения в соответствии с текстом).</a:t>
            </a:r>
          </a:p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Зайчонок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Крош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умывается,</a:t>
            </a:r>
          </a:p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 гости к Нюше собирается,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Вымыл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хвостик, вымыл ухо,</a:t>
            </a:r>
          </a:p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                    вытер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сухо,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Скок-поскок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, скок-поскок,</a:t>
            </a:r>
          </a:p>
          <a:p>
            <a:pPr algn="ctr"/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Крошик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прыгнул на пенёк,</a:t>
            </a:r>
          </a:p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 барабан он громко бьёт,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И ребят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играть зовёт.</a:t>
            </a:r>
          </a:p>
        </p:txBody>
      </p:sp>
    </p:spTree>
    <p:extLst>
      <p:ext uri="{BB962C8B-B14F-4D97-AF65-F5344CB8AC3E}">
        <p14:creationId xmlns:p14="http://schemas.microsoft.com/office/powerpoint/2010/main" xmlns="" val="1573556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3855"/>
            <a:ext cx="9137817" cy="677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10" t="4175" r="3778" b="4305"/>
          <a:stretch/>
        </p:blipFill>
        <p:spPr bwMode="auto">
          <a:xfrm>
            <a:off x="3218434" y="1323943"/>
            <a:ext cx="2713313" cy="233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72" t="5900" r="8410" b="13182"/>
          <a:stretch/>
        </p:blipFill>
        <p:spPr bwMode="auto">
          <a:xfrm>
            <a:off x="6183" y="1412777"/>
            <a:ext cx="3116435" cy="231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396"/>
          <a:stretch/>
        </p:blipFill>
        <p:spPr bwMode="auto">
          <a:xfrm>
            <a:off x="6166237" y="1412777"/>
            <a:ext cx="2977763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883" y="1414561"/>
            <a:ext cx="8905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14561"/>
            <a:ext cx="880576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2029" y="1367155"/>
            <a:ext cx="1007377" cy="64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0191" y="1411572"/>
            <a:ext cx="864123" cy="55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355" r="-1" b="-3039"/>
          <a:stretch/>
        </p:blipFill>
        <p:spPr bwMode="auto">
          <a:xfrm>
            <a:off x="6950351" y="2780928"/>
            <a:ext cx="704767" cy="7374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0060" y="2925848"/>
            <a:ext cx="731752" cy="73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601" y="2708920"/>
            <a:ext cx="762949" cy="762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Группа 23"/>
          <p:cNvGrpSpPr/>
          <p:nvPr/>
        </p:nvGrpSpPr>
        <p:grpSpPr>
          <a:xfrm>
            <a:off x="6588224" y="5512713"/>
            <a:ext cx="2341563" cy="1249363"/>
            <a:chOff x="6588224" y="5627935"/>
            <a:chExt cx="2341563" cy="1249363"/>
          </a:xfrm>
        </p:grpSpPr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5627935"/>
              <a:ext cx="2341563" cy="1249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540" t="67621" r="7739" b="4708"/>
            <a:stretch/>
          </p:blipFill>
          <p:spPr bwMode="auto">
            <a:xfrm>
              <a:off x="6947570" y="5840140"/>
              <a:ext cx="1715788" cy="824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Группа 22"/>
          <p:cNvGrpSpPr/>
          <p:nvPr/>
        </p:nvGrpSpPr>
        <p:grpSpPr>
          <a:xfrm>
            <a:off x="3691259" y="5561330"/>
            <a:ext cx="2240488" cy="1152128"/>
            <a:chOff x="3691259" y="5676553"/>
            <a:chExt cx="2240488" cy="1152128"/>
          </a:xfrm>
        </p:grpSpPr>
        <p:sp>
          <p:nvSpPr>
            <p:cNvPr id="14" name="Рамка 13"/>
            <p:cNvSpPr/>
            <p:nvPr/>
          </p:nvSpPr>
          <p:spPr>
            <a:xfrm>
              <a:off x="3691259" y="5676553"/>
              <a:ext cx="2240488" cy="1152128"/>
            </a:xfrm>
            <a:prstGeom prst="fram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4313" t="68183" b="2807"/>
            <a:stretch/>
          </p:blipFill>
          <p:spPr bwMode="auto">
            <a:xfrm>
              <a:off x="4026535" y="5809217"/>
              <a:ext cx="1569935" cy="966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765697" y="5561329"/>
            <a:ext cx="2240488" cy="1162655"/>
            <a:chOff x="765697" y="5689906"/>
            <a:chExt cx="2240488" cy="1224136"/>
          </a:xfrm>
        </p:grpSpPr>
        <p:sp>
          <p:nvSpPr>
            <p:cNvPr id="12" name="Рамка 11"/>
            <p:cNvSpPr/>
            <p:nvPr/>
          </p:nvSpPr>
          <p:spPr>
            <a:xfrm>
              <a:off x="765697" y="5689906"/>
              <a:ext cx="2240488" cy="1224136"/>
            </a:xfrm>
            <a:prstGeom prst="fram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5857" b="49414"/>
            <a:stretch/>
          </p:blipFill>
          <p:spPr bwMode="auto">
            <a:xfrm>
              <a:off x="937999" y="6020858"/>
              <a:ext cx="1895883" cy="65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Группа 27"/>
          <p:cNvGrpSpPr/>
          <p:nvPr/>
        </p:nvGrpSpPr>
        <p:grpSpPr>
          <a:xfrm>
            <a:off x="1206076" y="3560618"/>
            <a:ext cx="3753851" cy="2133600"/>
            <a:chOff x="1206076" y="3560618"/>
            <a:chExt cx="3753851" cy="2133600"/>
          </a:xfrm>
        </p:grpSpPr>
        <p:sp>
          <p:nvSpPr>
            <p:cNvPr id="26" name="Полилиния 25"/>
            <p:cNvSpPr/>
            <p:nvPr/>
          </p:nvSpPr>
          <p:spPr>
            <a:xfrm>
              <a:off x="1206076" y="3656093"/>
              <a:ext cx="3254505" cy="2038125"/>
            </a:xfrm>
            <a:custGeom>
              <a:avLst/>
              <a:gdLst>
                <a:gd name="connsiteX0" fmla="*/ 26979 w 3254505"/>
                <a:gd name="connsiteY0" fmla="*/ 15362 h 2038125"/>
                <a:gd name="connsiteX1" fmla="*/ 40833 w 3254505"/>
                <a:gd name="connsiteY1" fmla="*/ 84634 h 2038125"/>
                <a:gd name="connsiteX2" fmla="*/ 414906 w 3254505"/>
                <a:gd name="connsiteY2" fmla="*/ 666525 h 2038125"/>
                <a:gd name="connsiteX3" fmla="*/ 1343160 w 3254505"/>
                <a:gd name="connsiteY3" fmla="*/ 805071 h 2038125"/>
                <a:gd name="connsiteX4" fmla="*/ 3019560 w 3254505"/>
                <a:gd name="connsiteY4" fmla="*/ 971325 h 2038125"/>
                <a:gd name="connsiteX5" fmla="*/ 3241233 w 3254505"/>
                <a:gd name="connsiteY5" fmla="*/ 2038125 h 2038125"/>
                <a:gd name="connsiteX6" fmla="*/ 3241233 w 3254505"/>
                <a:gd name="connsiteY6" fmla="*/ 2038125 h 20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4505" h="2038125">
                  <a:moveTo>
                    <a:pt x="26979" y="15362"/>
                  </a:moveTo>
                  <a:cubicBezTo>
                    <a:pt x="1579" y="-4266"/>
                    <a:pt x="-23821" y="-23893"/>
                    <a:pt x="40833" y="84634"/>
                  </a:cubicBezTo>
                  <a:cubicBezTo>
                    <a:pt x="105487" y="193161"/>
                    <a:pt x="197851" y="546452"/>
                    <a:pt x="414906" y="666525"/>
                  </a:cubicBezTo>
                  <a:cubicBezTo>
                    <a:pt x="631961" y="786598"/>
                    <a:pt x="909051" y="754271"/>
                    <a:pt x="1343160" y="805071"/>
                  </a:cubicBezTo>
                  <a:cubicBezTo>
                    <a:pt x="1777269" y="855871"/>
                    <a:pt x="2703215" y="765816"/>
                    <a:pt x="3019560" y="971325"/>
                  </a:cubicBezTo>
                  <a:cubicBezTo>
                    <a:pt x="3335905" y="1176834"/>
                    <a:pt x="3241233" y="2038125"/>
                    <a:pt x="3241233" y="2038125"/>
                  </a:cubicBezTo>
                  <a:lnTo>
                    <a:pt x="3241233" y="203812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1745673" y="3560618"/>
              <a:ext cx="3214254" cy="2119746"/>
            </a:xfrm>
            <a:custGeom>
              <a:avLst/>
              <a:gdLst>
                <a:gd name="connsiteX0" fmla="*/ 0 w 3214254"/>
                <a:gd name="connsiteY0" fmla="*/ 0 h 2119746"/>
                <a:gd name="connsiteX1" fmla="*/ 207818 w 3214254"/>
                <a:gd name="connsiteY1" fmla="*/ 401782 h 2119746"/>
                <a:gd name="connsiteX2" fmla="*/ 1011382 w 3214254"/>
                <a:gd name="connsiteY2" fmla="*/ 498764 h 2119746"/>
                <a:gd name="connsiteX3" fmla="*/ 2369127 w 3214254"/>
                <a:gd name="connsiteY3" fmla="*/ 568037 h 2119746"/>
                <a:gd name="connsiteX4" fmla="*/ 3034145 w 3214254"/>
                <a:gd name="connsiteY4" fmla="*/ 831273 h 2119746"/>
                <a:gd name="connsiteX5" fmla="*/ 3214254 w 3214254"/>
                <a:gd name="connsiteY5" fmla="*/ 2119746 h 2119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4254" h="2119746">
                  <a:moveTo>
                    <a:pt x="0" y="0"/>
                  </a:moveTo>
                  <a:cubicBezTo>
                    <a:pt x="19627" y="159327"/>
                    <a:pt x="39254" y="318655"/>
                    <a:pt x="207818" y="401782"/>
                  </a:cubicBezTo>
                  <a:cubicBezTo>
                    <a:pt x="376382" y="484909"/>
                    <a:pt x="651164" y="471055"/>
                    <a:pt x="1011382" y="498764"/>
                  </a:cubicBezTo>
                  <a:cubicBezTo>
                    <a:pt x="1371600" y="526473"/>
                    <a:pt x="2032000" y="512619"/>
                    <a:pt x="2369127" y="568037"/>
                  </a:cubicBezTo>
                  <a:cubicBezTo>
                    <a:pt x="2706254" y="623455"/>
                    <a:pt x="2893291" y="572655"/>
                    <a:pt x="3034145" y="831273"/>
                  </a:cubicBezTo>
                  <a:cubicBezTo>
                    <a:pt x="3175000" y="1089891"/>
                    <a:pt x="3194627" y="1604818"/>
                    <a:pt x="3214254" y="211974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1421386" y="3643745"/>
            <a:ext cx="3726678" cy="2050473"/>
            <a:chOff x="1421386" y="3643745"/>
            <a:chExt cx="3726678" cy="2050473"/>
          </a:xfrm>
        </p:grpSpPr>
        <p:sp>
          <p:nvSpPr>
            <p:cNvPr id="29" name="Полилиния 28"/>
            <p:cNvSpPr/>
            <p:nvPr/>
          </p:nvSpPr>
          <p:spPr>
            <a:xfrm>
              <a:off x="1421386" y="3671455"/>
              <a:ext cx="3025923" cy="2022763"/>
            </a:xfrm>
            <a:custGeom>
              <a:avLst/>
              <a:gdLst>
                <a:gd name="connsiteX0" fmla="*/ 3025923 w 3025923"/>
                <a:gd name="connsiteY0" fmla="*/ 0 h 2022763"/>
                <a:gd name="connsiteX1" fmla="*/ 282723 w 3025923"/>
                <a:gd name="connsiteY1" fmla="*/ 1066800 h 2022763"/>
                <a:gd name="connsiteX2" fmla="*/ 227305 w 3025923"/>
                <a:gd name="connsiteY2" fmla="*/ 2022763 h 202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25923" h="2022763">
                  <a:moveTo>
                    <a:pt x="3025923" y="0"/>
                  </a:moveTo>
                  <a:cubicBezTo>
                    <a:pt x="1887541" y="364836"/>
                    <a:pt x="749159" y="729673"/>
                    <a:pt x="282723" y="1066800"/>
                  </a:cubicBezTo>
                  <a:cubicBezTo>
                    <a:pt x="-183713" y="1403927"/>
                    <a:pt x="21796" y="1713345"/>
                    <a:pt x="227305" y="2022763"/>
                  </a:cubicBezTo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1992239" y="3643745"/>
              <a:ext cx="3155825" cy="2050473"/>
            </a:xfrm>
            <a:custGeom>
              <a:avLst/>
              <a:gdLst>
                <a:gd name="connsiteX0" fmla="*/ 2995397 w 2995397"/>
                <a:gd name="connsiteY0" fmla="*/ 0 h 2050473"/>
                <a:gd name="connsiteX1" fmla="*/ 293761 w 2995397"/>
                <a:gd name="connsiteY1" fmla="*/ 1149928 h 2050473"/>
                <a:gd name="connsiteX2" fmla="*/ 196779 w 2995397"/>
                <a:gd name="connsiteY2" fmla="*/ 2050473 h 205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95397" h="2050473">
                  <a:moveTo>
                    <a:pt x="2995397" y="0"/>
                  </a:moveTo>
                  <a:cubicBezTo>
                    <a:pt x="1877797" y="404091"/>
                    <a:pt x="760197" y="808183"/>
                    <a:pt x="293761" y="1149928"/>
                  </a:cubicBezTo>
                  <a:cubicBezTo>
                    <a:pt x="-172675" y="1491673"/>
                    <a:pt x="12052" y="1771073"/>
                    <a:pt x="196779" y="2050473"/>
                  </a:cubicBezTo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7398327" y="3560618"/>
            <a:ext cx="609600" cy="2105891"/>
            <a:chOff x="7398327" y="3560618"/>
            <a:chExt cx="609600" cy="2105891"/>
          </a:xfrm>
        </p:grpSpPr>
        <p:sp>
          <p:nvSpPr>
            <p:cNvPr id="33" name="Полилиния 32"/>
            <p:cNvSpPr/>
            <p:nvPr/>
          </p:nvSpPr>
          <p:spPr>
            <a:xfrm>
              <a:off x="7398327" y="3657600"/>
              <a:ext cx="96982" cy="1981200"/>
            </a:xfrm>
            <a:custGeom>
              <a:avLst/>
              <a:gdLst>
                <a:gd name="connsiteX0" fmla="*/ 0 w 96982"/>
                <a:gd name="connsiteY0" fmla="*/ 0 h 1981200"/>
                <a:gd name="connsiteX1" fmla="*/ 96982 w 96982"/>
                <a:gd name="connsiteY1" fmla="*/ 1981200 h 1981200"/>
                <a:gd name="connsiteX2" fmla="*/ 96982 w 96982"/>
                <a:gd name="connsiteY2" fmla="*/ 1981200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982" h="1981200">
                  <a:moveTo>
                    <a:pt x="0" y="0"/>
                  </a:moveTo>
                  <a:lnTo>
                    <a:pt x="96982" y="1981200"/>
                  </a:lnTo>
                  <a:lnTo>
                    <a:pt x="96982" y="1981200"/>
                  </a:lnTo>
                </a:path>
              </a:pathLst>
            </a:cu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7827818" y="3560618"/>
              <a:ext cx="180109" cy="2105891"/>
            </a:xfrm>
            <a:custGeom>
              <a:avLst/>
              <a:gdLst>
                <a:gd name="connsiteX0" fmla="*/ 0 w 180109"/>
                <a:gd name="connsiteY0" fmla="*/ 0 h 2105891"/>
                <a:gd name="connsiteX1" fmla="*/ 180109 w 180109"/>
                <a:gd name="connsiteY1" fmla="*/ 2105891 h 2105891"/>
                <a:gd name="connsiteX2" fmla="*/ 180109 w 180109"/>
                <a:gd name="connsiteY2" fmla="*/ 2105891 h 210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109" h="2105891">
                  <a:moveTo>
                    <a:pt x="0" y="0"/>
                  </a:moveTo>
                  <a:lnTo>
                    <a:pt x="180109" y="2105891"/>
                  </a:lnTo>
                  <a:lnTo>
                    <a:pt x="180109" y="2105891"/>
                  </a:lnTo>
                </a:path>
              </a:pathLst>
            </a:cu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597158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5418"/>
            <a:ext cx="9137817" cy="693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10" t="4175" r="3778" b="4305"/>
          <a:stretch/>
        </p:blipFill>
        <p:spPr bwMode="auto">
          <a:xfrm>
            <a:off x="3218434" y="1323943"/>
            <a:ext cx="2713313" cy="233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72" t="5900" r="8410" b="13182"/>
          <a:stretch/>
        </p:blipFill>
        <p:spPr bwMode="auto">
          <a:xfrm>
            <a:off x="6183" y="1412777"/>
            <a:ext cx="3116435" cy="231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396"/>
          <a:stretch/>
        </p:blipFill>
        <p:spPr bwMode="auto">
          <a:xfrm>
            <a:off x="6166237" y="1412777"/>
            <a:ext cx="2977763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883" y="1414561"/>
            <a:ext cx="8905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14561"/>
            <a:ext cx="880576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8565" y="1323944"/>
            <a:ext cx="1007377" cy="64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0191" y="1411572"/>
            <a:ext cx="864123" cy="55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355" r="-1" b="-3039"/>
          <a:stretch/>
        </p:blipFill>
        <p:spPr bwMode="auto">
          <a:xfrm>
            <a:off x="6950351" y="2780928"/>
            <a:ext cx="704767" cy="7374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0060" y="2925848"/>
            <a:ext cx="731752" cy="73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706" y="2741282"/>
            <a:ext cx="762949" cy="762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969818" y="3546764"/>
            <a:ext cx="7253895" cy="2105891"/>
            <a:chOff x="969818" y="3546764"/>
            <a:chExt cx="7253895" cy="2105891"/>
          </a:xfrm>
        </p:grpSpPr>
        <p:sp>
          <p:nvSpPr>
            <p:cNvPr id="15" name="Полилиния 14"/>
            <p:cNvSpPr/>
            <p:nvPr/>
          </p:nvSpPr>
          <p:spPr>
            <a:xfrm>
              <a:off x="969818" y="3671455"/>
              <a:ext cx="6567177" cy="1981200"/>
            </a:xfrm>
            <a:custGeom>
              <a:avLst/>
              <a:gdLst>
                <a:gd name="connsiteX0" fmla="*/ 0 w 6567177"/>
                <a:gd name="connsiteY0" fmla="*/ 0 h 1981200"/>
                <a:gd name="connsiteX1" fmla="*/ 1524000 w 6567177"/>
                <a:gd name="connsiteY1" fmla="*/ 692727 h 1981200"/>
                <a:gd name="connsiteX2" fmla="*/ 6026727 w 6567177"/>
                <a:gd name="connsiteY2" fmla="*/ 900545 h 1981200"/>
                <a:gd name="connsiteX3" fmla="*/ 6317673 w 6567177"/>
                <a:gd name="connsiteY3" fmla="*/ 1981200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67177" h="1981200">
                  <a:moveTo>
                    <a:pt x="0" y="0"/>
                  </a:moveTo>
                  <a:cubicBezTo>
                    <a:pt x="259773" y="271318"/>
                    <a:pt x="519546" y="542636"/>
                    <a:pt x="1524000" y="692727"/>
                  </a:cubicBezTo>
                  <a:cubicBezTo>
                    <a:pt x="2528454" y="842818"/>
                    <a:pt x="5227781" y="685799"/>
                    <a:pt x="6026727" y="900545"/>
                  </a:cubicBezTo>
                  <a:cubicBezTo>
                    <a:pt x="6825673" y="1115291"/>
                    <a:pt x="6571673" y="1548245"/>
                    <a:pt x="6317673" y="1981200"/>
                  </a:cubicBezTo>
                </a:path>
              </a:pathLst>
            </a:cu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1717964" y="3546764"/>
              <a:ext cx="6505749" cy="2092036"/>
            </a:xfrm>
            <a:custGeom>
              <a:avLst/>
              <a:gdLst>
                <a:gd name="connsiteX0" fmla="*/ 0 w 6505749"/>
                <a:gd name="connsiteY0" fmla="*/ 0 h 2092036"/>
                <a:gd name="connsiteX1" fmla="*/ 665018 w 6505749"/>
                <a:gd name="connsiteY1" fmla="*/ 346363 h 2092036"/>
                <a:gd name="connsiteX2" fmla="*/ 2784763 w 6505749"/>
                <a:gd name="connsiteY2" fmla="*/ 429491 h 2092036"/>
                <a:gd name="connsiteX3" fmla="*/ 6179127 w 6505749"/>
                <a:gd name="connsiteY3" fmla="*/ 692727 h 2092036"/>
                <a:gd name="connsiteX4" fmla="*/ 6179127 w 6505749"/>
                <a:gd name="connsiteY4" fmla="*/ 2092036 h 20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5749" h="2092036">
                  <a:moveTo>
                    <a:pt x="0" y="0"/>
                  </a:moveTo>
                  <a:cubicBezTo>
                    <a:pt x="100445" y="137390"/>
                    <a:pt x="200891" y="274781"/>
                    <a:pt x="665018" y="346363"/>
                  </a:cubicBezTo>
                  <a:cubicBezTo>
                    <a:pt x="1129145" y="417945"/>
                    <a:pt x="1865745" y="371764"/>
                    <a:pt x="2784763" y="429491"/>
                  </a:cubicBezTo>
                  <a:cubicBezTo>
                    <a:pt x="3703781" y="487218"/>
                    <a:pt x="5613400" y="415636"/>
                    <a:pt x="6179127" y="692727"/>
                  </a:cubicBezTo>
                  <a:cubicBezTo>
                    <a:pt x="6744854" y="969818"/>
                    <a:pt x="6461990" y="1530927"/>
                    <a:pt x="6179127" y="2092036"/>
                  </a:cubicBezTo>
                </a:path>
              </a:pathLst>
            </a:cu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378036" y="3657601"/>
            <a:ext cx="778460" cy="2032306"/>
            <a:chOff x="4378036" y="3657601"/>
            <a:chExt cx="778460" cy="2032306"/>
          </a:xfrm>
        </p:grpSpPr>
        <p:sp>
          <p:nvSpPr>
            <p:cNvPr id="19" name="Полилиния 18"/>
            <p:cNvSpPr/>
            <p:nvPr/>
          </p:nvSpPr>
          <p:spPr>
            <a:xfrm>
              <a:off x="4378036" y="3671455"/>
              <a:ext cx="152400" cy="2008909"/>
            </a:xfrm>
            <a:custGeom>
              <a:avLst/>
              <a:gdLst>
                <a:gd name="connsiteX0" fmla="*/ 0 w 152400"/>
                <a:gd name="connsiteY0" fmla="*/ 0 h 2008909"/>
                <a:gd name="connsiteX1" fmla="*/ 152400 w 152400"/>
                <a:gd name="connsiteY1" fmla="*/ 2008909 h 2008909"/>
                <a:gd name="connsiteX2" fmla="*/ 152400 w 152400"/>
                <a:gd name="connsiteY2" fmla="*/ 2008909 h 200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2008909">
                  <a:moveTo>
                    <a:pt x="0" y="0"/>
                  </a:moveTo>
                  <a:lnTo>
                    <a:pt x="152400" y="2008909"/>
                  </a:lnTo>
                  <a:lnTo>
                    <a:pt x="152400" y="2008909"/>
                  </a:lnTo>
                </a:path>
              </a:pathLst>
            </a:cu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4862945" y="3657601"/>
              <a:ext cx="293551" cy="2032306"/>
            </a:xfrm>
            <a:custGeom>
              <a:avLst/>
              <a:gdLst>
                <a:gd name="connsiteX0" fmla="*/ 0 w 293551"/>
                <a:gd name="connsiteY0" fmla="*/ 0 h 2232591"/>
                <a:gd name="connsiteX1" fmla="*/ 263237 w 293551"/>
                <a:gd name="connsiteY1" fmla="*/ 2036618 h 2232591"/>
                <a:gd name="connsiteX2" fmla="*/ 277091 w 293551"/>
                <a:gd name="connsiteY2" fmla="*/ 2036618 h 223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3551" h="2232591">
                  <a:moveTo>
                    <a:pt x="0" y="0"/>
                  </a:moveTo>
                  <a:cubicBezTo>
                    <a:pt x="87746" y="678873"/>
                    <a:pt x="217055" y="1697182"/>
                    <a:pt x="263237" y="2036618"/>
                  </a:cubicBezTo>
                  <a:cubicBezTo>
                    <a:pt x="309419" y="2376054"/>
                    <a:pt x="293255" y="2206336"/>
                    <a:pt x="277091" y="2036618"/>
                  </a:cubicBezTo>
                </a:path>
              </a:pathLst>
            </a:cu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533265" y="5384073"/>
            <a:ext cx="2341563" cy="1249363"/>
            <a:chOff x="6588224" y="5627935"/>
            <a:chExt cx="2341563" cy="1249363"/>
          </a:xfrm>
        </p:grpSpPr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5627935"/>
              <a:ext cx="2341563" cy="1249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8414" b="52906"/>
            <a:stretch/>
          </p:blipFill>
          <p:spPr bwMode="auto">
            <a:xfrm>
              <a:off x="6808886" y="6025095"/>
              <a:ext cx="1900238" cy="455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1426055" y="3574473"/>
            <a:ext cx="6457181" cy="2105891"/>
            <a:chOff x="1426055" y="3574473"/>
            <a:chExt cx="6457181" cy="2105891"/>
          </a:xfrm>
        </p:grpSpPr>
        <p:sp>
          <p:nvSpPr>
            <p:cNvPr id="23" name="Полилиния 22"/>
            <p:cNvSpPr/>
            <p:nvPr/>
          </p:nvSpPr>
          <p:spPr>
            <a:xfrm>
              <a:off x="1426055" y="3629891"/>
              <a:ext cx="5847581" cy="2050473"/>
            </a:xfrm>
            <a:custGeom>
              <a:avLst/>
              <a:gdLst>
                <a:gd name="connsiteX0" fmla="*/ 5847581 w 5847581"/>
                <a:gd name="connsiteY0" fmla="*/ 0 h 2050473"/>
                <a:gd name="connsiteX1" fmla="*/ 3810963 w 5847581"/>
                <a:gd name="connsiteY1" fmla="*/ 1163782 h 2050473"/>
                <a:gd name="connsiteX2" fmla="*/ 555145 w 5847581"/>
                <a:gd name="connsiteY2" fmla="*/ 1302327 h 2050473"/>
                <a:gd name="connsiteX3" fmla="*/ 28672 w 5847581"/>
                <a:gd name="connsiteY3" fmla="*/ 2050473 h 205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7581" h="2050473">
                  <a:moveTo>
                    <a:pt x="5847581" y="0"/>
                  </a:moveTo>
                  <a:cubicBezTo>
                    <a:pt x="5270308" y="473364"/>
                    <a:pt x="4693036" y="946728"/>
                    <a:pt x="3810963" y="1163782"/>
                  </a:cubicBezTo>
                  <a:cubicBezTo>
                    <a:pt x="2928890" y="1380837"/>
                    <a:pt x="1185527" y="1154545"/>
                    <a:pt x="555145" y="1302327"/>
                  </a:cubicBezTo>
                  <a:cubicBezTo>
                    <a:pt x="-75237" y="1450109"/>
                    <a:pt x="-23283" y="1750291"/>
                    <a:pt x="28672" y="205047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2200106" y="3574473"/>
              <a:ext cx="5683130" cy="2105891"/>
            </a:xfrm>
            <a:custGeom>
              <a:avLst/>
              <a:gdLst>
                <a:gd name="connsiteX0" fmla="*/ 5683130 w 5683130"/>
                <a:gd name="connsiteY0" fmla="*/ 0 h 2105891"/>
                <a:gd name="connsiteX1" fmla="*/ 4560912 w 5683130"/>
                <a:gd name="connsiteY1" fmla="*/ 997527 h 2105891"/>
                <a:gd name="connsiteX2" fmla="*/ 3965167 w 5683130"/>
                <a:gd name="connsiteY2" fmla="*/ 1357745 h 2105891"/>
                <a:gd name="connsiteX3" fmla="*/ 3133894 w 5683130"/>
                <a:gd name="connsiteY3" fmla="*/ 1579418 h 2105891"/>
                <a:gd name="connsiteX4" fmla="*/ 2094803 w 5683130"/>
                <a:gd name="connsiteY4" fmla="*/ 1704109 h 2105891"/>
                <a:gd name="connsiteX5" fmla="*/ 570803 w 5683130"/>
                <a:gd name="connsiteY5" fmla="*/ 1745672 h 2105891"/>
                <a:gd name="connsiteX6" fmla="*/ 85894 w 5683130"/>
                <a:gd name="connsiteY6" fmla="*/ 1814945 h 2105891"/>
                <a:gd name="connsiteX7" fmla="*/ 2767 w 5683130"/>
                <a:gd name="connsiteY7" fmla="*/ 2105891 h 210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83130" h="2105891">
                  <a:moveTo>
                    <a:pt x="5683130" y="0"/>
                  </a:moveTo>
                  <a:cubicBezTo>
                    <a:pt x="5265184" y="385618"/>
                    <a:pt x="4847239" y="771236"/>
                    <a:pt x="4560912" y="997527"/>
                  </a:cubicBezTo>
                  <a:cubicBezTo>
                    <a:pt x="4274585" y="1223818"/>
                    <a:pt x="4203003" y="1260763"/>
                    <a:pt x="3965167" y="1357745"/>
                  </a:cubicBezTo>
                  <a:cubicBezTo>
                    <a:pt x="3727331" y="1454727"/>
                    <a:pt x="3445621" y="1521691"/>
                    <a:pt x="3133894" y="1579418"/>
                  </a:cubicBezTo>
                  <a:cubicBezTo>
                    <a:pt x="2822167" y="1637145"/>
                    <a:pt x="2521985" y="1676400"/>
                    <a:pt x="2094803" y="1704109"/>
                  </a:cubicBezTo>
                  <a:cubicBezTo>
                    <a:pt x="1667621" y="1731818"/>
                    <a:pt x="905621" y="1727199"/>
                    <a:pt x="570803" y="1745672"/>
                  </a:cubicBezTo>
                  <a:cubicBezTo>
                    <a:pt x="235985" y="1764145"/>
                    <a:pt x="180567" y="1754909"/>
                    <a:pt x="85894" y="1814945"/>
                  </a:cubicBezTo>
                  <a:cubicBezTo>
                    <a:pt x="-8779" y="1874981"/>
                    <a:pt x="-3006" y="1990436"/>
                    <a:pt x="2767" y="210589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3707312" y="5432692"/>
            <a:ext cx="2240488" cy="1152128"/>
            <a:chOff x="3691259" y="5676553"/>
            <a:chExt cx="2240488" cy="1152128"/>
          </a:xfrm>
        </p:grpSpPr>
        <p:sp>
          <p:nvSpPr>
            <p:cNvPr id="14" name="Рамка 13"/>
            <p:cNvSpPr/>
            <p:nvPr/>
          </p:nvSpPr>
          <p:spPr>
            <a:xfrm>
              <a:off x="3691259" y="5676553"/>
              <a:ext cx="2240488" cy="1152128"/>
            </a:xfrm>
            <a:prstGeom prst="fram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4100" name="Picture 4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2334" b="61955"/>
            <a:stretch/>
          </p:blipFill>
          <p:spPr bwMode="auto">
            <a:xfrm>
              <a:off x="3995936" y="5859921"/>
              <a:ext cx="1587265" cy="785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Группа 1"/>
          <p:cNvGrpSpPr/>
          <p:nvPr/>
        </p:nvGrpSpPr>
        <p:grpSpPr>
          <a:xfrm>
            <a:off x="767420" y="5457919"/>
            <a:ext cx="2220404" cy="1126901"/>
            <a:chOff x="765697" y="5689906"/>
            <a:chExt cx="2240488" cy="1224136"/>
          </a:xfrm>
        </p:grpSpPr>
        <p:sp>
          <p:nvSpPr>
            <p:cNvPr id="12" name="Рамка 11"/>
            <p:cNvSpPr/>
            <p:nvPr/>
          </p:nvSpPr>
          <p:spPr>
            <a:xfrm>
              <a:off x="765697" y="5689906"/>
              <a:ext cx="2240488" cy="1224136"/>
            </a:xfrm>
            <a:prstGeom prst="fram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409" t="53877" r="8409" b="4255"/>
            <a:stretch/>
          </p:blipFill>
          <p:spPr bwMode="auto">
            <a:xfrm>
              <a:off x="1003127" y="6000149"/>
              <a:ext cx="1734934" cy="603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023517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3" y="0"/>
            <a:ext cx="91378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2821" y="4005064"/>
            <a:ext cx="3168352" cy="146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2544" y="4144990"/>
            <a:ext cx="2688906" cy="936104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FFFF00"/>
                </a:solidFill>
              </a:rPr>
              <a:t>Спасибо ребята! Вы помогли почтальону и  Нюша, </a:t>
            </a:r>
            <a:r>
              <a:rPr lang="ru-RU" sz="1800" b="1" dirty="0" err="1" smtClean="0">
                <a:solidFill>
                  <a:srgbClr val="FFFF00"/>
                </a:solidFill>
              </a:rPr>
              <a:t>Крош</a:t>
            </a:r>
            <a:r>
              <a:rPr lang="ru-RU" sz="1800" b="1" dirty="0" smtClean="0">
                <a:solidFill>
                  <a:srgbClr val="FFFF00"/>
                </a:solidFill>
              </a:rPr>
              <a:t> и Кар-</a:t>
            </a:r>
            <a:r>
              <a:rPr lang="ru-RU" sz="1800" b="1" dirty="0" err="1" smtClean="0">
                <a:solidFill>
                  <a:srgbClr val="FFFF00"/>
                </a:solidFill>
              </a:rPr>
              <a:t>Карыч</a:t>
            </a:r>
            <a:r>
              <a:rPr lang="ru-RU" sz="1800" b="1" dirty="0" smtClean="0">
                <a:solidFill>
                  <a:srgbClr val="FFFF00"/>
                </a:solidFill>
              </a:rPr>
              <a:t> получили  мои открытки.</a:t>
            </a:r>
            <a:endParaRPr lang="ru-RU" sz="1800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1\Desktop\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3206" y="2444599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1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127" y="2747814"/>
            <a:ext cx="1125535" cy="112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600" y="1652040"/>
            <a:ext cx="8905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7851" y="1622907"/>
            <a:ext cx="1119868" cy="821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093848"/>
            <a:ext cx="1583878" cy="158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3772" y="1622907"/>
            <a:ext cx="101123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1\Desktop\3.gif"/>
          <p:cNvPicPr>
            <a:picLocks noGrp="1" noChangeAspect="1" noChangeArrowheads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1408" y="2679002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84168" y="0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Примечание: </a:t>
            </a:r>
            <a:r>
              <a:rPr lang="ru-RU" dirty="0" smtClean="0"/>
              <a:t>можно повторить с детьми условные обозначения.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06567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9760"/>
            <a:ext cx="9162791" cy="687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595" y="148478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Источники: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>
            <a:normAutofit/>
          </a:bodyPr>
          <a:lstStyle/>
          <a:p>
            <a:r>
              <a:rPr lang="en-US" sz="1600" dirty="0">
                <a:hlinkClick r:id="rId3"/>
              </a:rPr>
              <a:t>http://www.xrest.ru/schemes/00/0a/fa/2d/%</a:t>
            </a:r>
            <a:r>
              <a:rPr lang="en-US" sz="1600" dirty="0" smtClean="0">
                <a:hlinkClick r:id="rId3"/>
              </a:rPr>
              <a:t>D0%A6%D0%B2%D0%B5%D1%82%D1%8B%20%D0%B8%20%D0%B1%D0%B0%D0%B1%D0%BE%D1%87%D0%BA%D0%B8-1.jpg</a:t>
            </a:r>
            <a:endParaRPr lang="ru-RU" sz="1600" dirty="0" smtClean="0"/>
          </a:p>
          <a:p>
            <a:r>
              <a:rPr lang="en-US" sz="1600" dirty="0">
                <a:hlinkClick r:id="rId4"/>
              </a:rPr>
              <a:t>https://nsportal.ru/sites/default/files/2013/08/20/logoped._i_logoritm._</a:t>
            </a:r>
            <a:r>
              <a:rPr lang="en-US" sz="1600" dirty="0" smtClean="0">
                <a:hlinkClick r:id="rId4"/>
              </a:rPr>
              <a:t>fizminutki.odt</a:t>
            </a:r>
            <a:endParaRPr lang="ru-RU" sz="1600" dirty="0" smtClean="0"/>
          </a:p>
          <a:p>
            <a:r>
              <a:rPr lang="en-US" sz="1600" dirty="0">
                <a:hlinkClick r:id="rId5"/>
              </a:rPr>
              <a:t>http://</a:t>
            </a:r>
            <a:r>
              <a:rPr lang="en-US" sz="1600" dirty="0" smtClean="0">
                <a:hlinkClick r:id="rId5"/>
              </a:rPr>
              <a:t>cdn-nus-1.pinme.ru/photo/83/38/83384516d56c4e5b9f0f5f4573246c2a.gif</a:t>
            </a:r>
            <a:endParaRPr lang="ru-RU" sz="1600" dirty="0" smtClean="0"/>
          </a:p>
          <a:p>
            <a:r>
              <a:rPr lang="en-US" sz="1600" dirty="0">
                <a:hlinkClick r:id="rId6"/>
              </a:rPr>
              <a:t>http://</a:t>
            </a:r>
            <a:r>
              <a:rPr lang="en-US" sz="1600" dirty="0" smtClean="0">
                <a:hlinkClick r:id="rId6"/>
              </a:rPr>
              <a:t>smeshariki-mir.ru/avatars/karych/01.gif</a:t>
            </a: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97051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183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Развитие элементарных математических представлений НОД №5</vt:lpstr>
      <vt:lpstr>Образовательно-развивающая задача: освоение действий выделения различных свойств предметов (цвета, формы, количества) с помощью обозначающих значков.</vt:lpstr>
      <vt:lpstr>Здравствуйте, ребята! А вы знаете кто я? Правильно, меня зовут Бараш.  Ребята, я отправил открытки Нюше и Крошу и Кар-Карычу, но почтальон заблудился и не может найти дорожки к их домикам. Помогите ему пожалуйста! Без вас Нюша, Крош и Кар-Карыч не получат мои открытки.</vt:lpstr>
      <vt:lpstr>Слайд 4</vt:lpstr>
      <vt:lpstr>Слайд 5</vt:lpstr>
      <vt:lpstr>Слайд 6</vt:lpstr>
      <vt:lpstr>Слайд 7</vt:lpstr>
      <vt:lpstr>Спасибо ребята! Вы помогли почтальону и  Нюша, Крош и Кар-Карыч получили  мои открытки.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элементарных математических представлений НОД №1</dc:title>
  <dc:creator>1</dc:creator>
  <cp:lastModifiedBy>Elena</cp:lastModifiedBy>
  <cp:revision>68</cp:revision>
  <dcterms:created xsi:type="dcterms:W3CDTF">2017-10-18T15:47:50Z</dcterms:created>
  <dcterms:modified xsi:type="dcterms:W3CDTF">2020-10-16T05:33:09Z</dcterms:modified>
</cp:coreProperties>
</file>