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8" r:id="rId6"/>
    <p:sldId id="275" r:id="rId7"/>
    <p:sldId id="268" r:id="rId8"/>
    <p:sldId id="276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5" autoAdjust="0"/>
    <p:restoredTop sz="94660"/>
  </p:normalViewPr>
  <p:slideViewPr>
    <p:cSldViewPr>
      <p:cViewPr varScale="1">
        <p:scale>
          <a:sx n="29" d="100"/>
          <a:sy n="29" d="100"/>
        </p:scale>
        <p:origin x="-9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6" Type="http://schemas.openxmlformats.org/officeDocument/2006/relationships/image" Target="../media/image21.png"/><Relationship Id="rId5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8"/>
            <a:ext cx="9131120" cy="685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12474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Развитие элементарных математических представлений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НОД №28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7804" y="2564904"/>
            <a:ext cx="435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479715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Кондратьева Е.М.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Воспитатель МАДОУ ЦРР детский сад №104</a:t>
            </a:r>
          </a:p>
        </p:txBody>
      </p:sp>
    </p:spTree>
    <p:extLst>
      <p:ext uri="{BB962C8B-B14F-4D97-AF65-F5344CB8AC3E}">
        <p14:creationId xmlns:p14="http://schemas.microsoft.com/office/powerpoint/2010/main" xmlns="" val="399616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360072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Освоение детьми действий использования готовой модели, изображенной на оси, для установления соотношения количеств, образующегося при пересчете одного и того же множества предметов различными группами (при разных основаниях счета). Освоение действий перевода моделей типа кругов Эйлера в модель в виде логического древа.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78904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Педагогическая задача: </a:t>
            </a:r>
            <a:r>
              <a:rPr lang="ru-RU" sz="2400" dirty="0">
                <a:solidFill>
                  <a:prstClr val="black"/>
                </a:solidFill>
              </a:rPr>
              <a:t>создание условий для построения моделей количественных отношений (в виде групп заместителей, расположенных по принципу взаимно однозначного соответствия), используемых для сравнения двух множеств предметов.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63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623" y="3323733"/>
            <a:ext cx="2952330" cy="295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2AAFD8-0869-4D79-827F-A531849B66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131" y="2487420"/>
            <a:ext cx="2808310" cy="3824546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555776" y="-6216"/>
            <a:ext cx="6593695" cy="3763704"/>
          </a:xfrm>
          <a:prstGeom prst="cloudCallout">
            <a:avLst>
              <a:gd name="adj1" fmla="val -55233"/>
              <a:gd name="adj2" fmla="val 511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7438" y="35718"/>
            <a:ext cx="5970370" cy="372176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latin typeface="Times New Roman"/>
                <a:ea typeface="Calibri"/>
                <a:cs typeface="Times New Roman"/>
              </a:rPr>
              <a:t>Станем рядышком, по кругу,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Скажем "Здравствуйте!" друг другу.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Нам здороваться ни лень: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Всем "Привет! " и "Добрый день! ";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Если каждый улыбнётся –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Утро доброе начнётся.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– ДОБРОЕ УТРО!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Привет ребята! Это опять мы – Симка и Нолик. У Дим </a:t>
            </a:r>
            <a:r>
              <a:rPr lang="ru-RU" sz="1300" b="1" dirty="0" err="1">
                <a:latin typeface="Times New Roman"/>
                <a:ea typeface="Calibri"/>
                <a:cs typeface="Times New Roman"/>
              </a:rPr>
              <a:t>Димыча</a:t>
            </a:r>
            <a:r>
              <a:rPr lang="ru-RU" sz="1300" b="1" dirty="0">
                <a:latin typeface="Times New Roman"/>
                <a:ea typeface="Calibri"/>
                <a:cs typeface="Times New Roman"/>
              </a:rPr>
              <a:t> день рождения и он пригласил в гости матрешек и солдат. </a:t>
            </a:r>
            <a:r>
              <a:rPr lang="ru-RU" sz="1300" b="1" dirty="0" err="1">
                <a:latin typeface="Times New Roman"/>
                <a:ea typeface="Calibri"/>
                <a:cs typeface="Times New Roman"/>
              </a:rPr>
              <a:t>Мася</a:t>
            </a:r>
            <a:r>
              <a:rPr lang="ru-RU" sz="1300" b="1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1300" b="1" dirty="0" err="1">
                <a:latin typeface="Times New Roman"/>
                <a:ea typeface="Calibri"/>
                <a:cs typeface="Times New Roman"/>
              </a:rPr>
              <a:t>Папус</a:t>
            </a:r>
            <a:r>
              <a:rPr lang="ru-RU" sz="1300" b="1" dirty="0">
                <a:latin typeface="Times New Roman"/>
                <a:ea typeface="Calibri"/>
                <a:cs typeface="Times New Roman"/>
              </a:rPr>
              <a:t> отвечают за угощения, </a:t>
            </a:r>
            <a:r>
              <a:rPr lang="ru-RU" sz="1300" b="1" dirty="0" err="1">
                <a:latin typeface="Times New Roman"/>
                <a:ea typeface="Calibri"/>
                <a:cs typeface="Times New Roman"/>
              </a:rPr>
              <a:t>Шруля</a:t>
            </a:r>
            <a:r>
              <a:rPr lang="ru-RU" sz="1300" b="1" dirty="0">
                <a:latin typeface="Times New Roman"/>
                <a:ea typeface="Calibri"/>
                <a:cs typeface="Times New Roman"/>
              </a:rPr>
              <a:t> и </a:t>
            </a:r>
            <a:r>
              <a:rPr lang="ru-RU" sz="1300" b="1" dirty="0" err="1">
                <a:latin typeface="Times New Roman"/>
                <a:ea typeface="Calibri"/>
                <a:cs typeface="Times New Roman"/>
              </a:rPr>
              <a:t>Файер</a:t>
            </a:r>
            <a:r>
              <a:rPr lang="ru-RU" sz="1300" b="1" dirty="0">
                <a:latin typeface="Times New Roman"/>
                <a:ea typeface="Calibri"/>
                <a:cs typeface="Times New Roman"/>
              </a:rPr>
              <a:t> – за праздничный фейерверк, а мы – за приезд гостей. Они приедут к нам на поезде. Мы должны позвонить диспетчеру и назвать количество вагонов для матрешек и для солдат. Пустых вагонов не должно быть. Вы нам всегда помогаете, помогите и сейчас.</a:t>
            </a:r>
            <a:br>
              <a:rPr lang="ru-RU" sz="1300" b="1" dirty="0">
                <a:latin typeface="Times New Roman"/>
                <a:ea typeface="Calibri"/>
                <a:cs typeface="Times New Roman"/>
              </a:rPr>
            </a:br>
            <a:r>
              <a:rPr lang="ru-RU" sz="1300" b="1" dirty="0">
                <a:latin typeface="Times New Roman"/>
                <a:ea typeface="Calibri"/>
                <a:cs typeface="Times New Roman"/>
              </a:rPr>
              <a:t> Пожалуйста.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D95E4B-A3DE-43E2-8574-A9619D90B8F9}"/>
              </a:ext>
            </a:extLst>
          </p:cNvPr>
          <p:cNvSpPr txBox="1"/>
          <p:nvPr/>
        </p:nvSpPr>
        <p:spPr>
          <a:xfrm>
            <a:off x="169267" y="6180752"/>
            <a:ext cx="8836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Воспитатель: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Ну что ребята, поможем Симке и Нолику? Тогда вперед.</a:t>
            </a:r>
          </a:p>
        </p:txBody>
      </p:sp>
    </p:spTree>
    <p:extLst>
      <p:ext uri="{BB962C8B-B14F-4D97-AF65-F5344CB8AC3E}">
        <p14:creationId xmlns:p14="http://schemas.microsoft.com/office/powerpoint/2010/main" xmlns="" val="167075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9F3F3D-921F-4CF1-9CF2-1A86620B1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6927" r="48425"/>
          <a:stretch/>
        </p:blipFill>
        <p:spPr>
          <a:xfrm>
            <a:off x="63822" y="5737016"/>
            <a:ext cx="8684642" cy="54927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25" y="5472085"/>
            <a:ext cx="72008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962" y="188640"/>
            <a:ext cx="8599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столько Матрешек едет на день рождения. Отметим их на числовой оси (дети отмечают самостоятельно, проверить - жми мышкой). Мы знаем, что в один вагон могут сесть только 4 Матрешки. Что же нам делать дальше? Правильно, рассаживать по вагонам: 1, 2, 3, 4 и шаг назад и т.д. (проверяем – жми мышкой). Сколько вагонов нужно заказать?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3957" y="4331388"/>
            <a:ext cx="723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</a:rPr>
              <a:t>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FAB5F72-588F-4B56-9F13-85BF5345BD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/>
          <a:srcRect l="10698" t="3949" r="3718" b="6211"/>
          <a:stretch/>
        </p:blipFill>
        <p:spPr>
          <a:xfrm>
            <a:off x="1499149" y="1772816"/>
            <a:ext cx="2112310" cy="14756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DC69BF3-E88A-49F0-9D4B-B186BD7D8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7249"/>
          <a:stretch/>
        </p:blipFill>
        <p:spPr>
          <a:xfrm>
            <a:off x="8748464" y="5415434"/>
            <a:ext cx="251520" cy="8708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E8BE5E0-04A1-42CE-BA58-8858FF33664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38876" y="1772816"/>
            <a:ext cx="2121523" cy="14858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F88907A-1DAF-472D-B93D-37445323338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1912" y="1783013"/>
            <a:ext cx="2106964" cy="147569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924" y="5415434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52998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72084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52998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414" y="5431045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137" y="5415433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212" y="5433763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699" y="5476559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130" y="5476559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533" y="5433763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52998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37025" y="5949280"/>
            <a:ext cx="267784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221673" y="5167745"/>
            <a:ext cx="2687782" cy="775855"/>
          </a:xfrm>
          <a:custGeom>
            <a:avLst/>
            <a:gdLst>
              <a:gd name="connsiteX0" fmla="*/ 0 w 2687782"/>
              <a:gd name="connsiteY0" fmla="*/ 775855 h 775855"/>
              <a:gd name="connsiteX1" fmla="*/ 1343891 w 2687782"/>
              <a:gd name="connsiteY1" fmla="*/ 0 h 775855"/>
              <a:gd name="connsiteX2" fmla="*/ 2687782 w 2687782"/>
              <a:gd name="connsiteY2" fmla="*/ 775855 h 775855"/>
              <a:gd name="connsiteX3" fmla="*/ 2687782 w 2687782"/>
              <a:gd name="connsiteY3" fmla="*/ 775855 h 775855"/>
              <a:gd name="connsiteX4" fmla="*/ 2687782 w 2687782"/>
              <a:gd name="connsiteY4" fmla="*/ 775855 h 77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7782" h="775855">
                <a:moveTo>
                  <a:pt x="0" y="775855"/>
                </a:moveTo>
                <a:cubicBezTo>
                  <a:pt x="447963" y="387927"/>
                  <a:pt x="895927" y="0"/>
                  <a:pt x="1343891" y="0"/>
                </a:cubicBezTo>
                <a:cubicBezTo>
                  <a:pt x="1791855" y="0"/>
                  <a:pt x="2687782" y="775855"/>
                  <a:pt x="2687782" y="775855"/>
                </a:cubicBezTo>
                <a:lnTo>
                  <a:pt x="2687782" y="775855"/>
                </a:lnTo>
                <a:lnTo>
                  <a:pt x="2687782" y="775855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426" y="5899051"/>
            <a:ext cx="27622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924" y="5899051"/>
            <a:ext cx="27622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041" y="5092451"/>
            <a:ext cx="27860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924" y="5089733"/>
            <a:ext cx="27860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851318" y="4336748"/>
            <a:ext cx="723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77434" y="4286560"/>
            <a:ext cx="723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xmlns="" val="249671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9F3F3D-921F-4CF1-9CF2-1A86620B1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6927" r="48425"/>
          <a:stretch/>
        </p:blipFill>
        <p:spPr>
          <a:xfrm>
            <a:off x="63822" y="5737016"/>
            <a:ext cx="8684642" cy="54927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25" y="5472085"/>
            <a:ext cx="72008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962" y="188640"/>
            <a:ext cx="8599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 едет столько же, т.е.12. Отметим их на числовой оси (дети отмечают самостоятельно, проверить - жми мышкой). Но мы знаем, что в один вагон могут сесть только 3 Солдата. Теперь рассаживаем солдат по вагонам (проверяем – жми мышкой). Сколько вагонов нужно заказать?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3938" y="4331388"/>
            <a:ext cx="51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</a:rPr>
              <a:t>С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DC69BF3-E88A-49F0-9D4B-B186BD7D8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7249"/>
          <a:stretch/>
        </p:blipFill>
        <p:spPr>
          <a:xfrm>
            <a:off x="8748464" y="5415434"/>
            <a:ext cx="251520" cy="87085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924" y="5415434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52998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72084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52998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414" y="5431045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137" y="5415433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212" y="5433763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699" y="5476559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130" y="5476559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533" y="5433763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52998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237025" y="5943600"/>
            <a:ext cx="2029776" cy="56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221673" y="5167746"/>
            <a:ext cx="1974063" cy="731306"/>
          </a:xfrm>
          <a:custGeom>
            <a:avLst/>
            <a:gdLst>
              <a:gd name="connsiteX0" fmla="*/ 0 w 2687782"/>
              <a:gd name="connsiteY0" fmla="*/ 775855 h 775855"/>
              <a:gd name="connsiteX1" fmla="*/ 1343891 w 2687782"/>
              <a:gd name="connsiteY1" fmla="*/ 0 h 775855"/>
              <a:gd name="connsiteX2" fmla="*/ 2687782 w 2687782"/>
              <a:gd name="connsiteY2" fmla="*/ 775855 h 775855"/>
              <a:gd name="connsiteX3" fmla="*/ 2687782 w 2687782"/>
              <a:gd name="connsiteY3" fmla="*/ 775855 h 775855"/>
              <a:gd name="connsiteX4" fmla="*/ 2687782 w 2687782"/>
              <a:gd name="connsiteY4" fmla="*/ 775855 h 77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7782" h="775855">
                <a:moveTo>
                  <a:pt x="0" y="775855"/>
                </a:moveTo>
                <a:cubicBezTo>
                  <a:pt x="447963" y="387927"/>
                  <a:pt x="895927" y="0"/>
                  <a:pt x="1343891" y="0"/>
                </a:cubicBezTo>
                <a:cubicBezTo>
                  <a:pt x="1791855" y="0"/>
                  <a:pt x="2687782" y="775855"/>
                  <a:pt x="2687782" y="775855"/>
                </a:cubicBezTo>
                <a:lnTo>
                  <a:pt x="2687782" y="775855"/>
                </a:lnTo>
                <a:lnTo>
                  <a:pt x="2687782" y="775855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00" y="1412776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1541" y="1439862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929" y="1439862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1316" y="1439862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36" y="1427010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085" y="1412055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755" y="1412055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142" y="1412776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5154" y="1455998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5569" y="2742858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236" y="2722870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2460" y="2818887"/>
            <a:ext cx="9636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278" y="5892701"/>
            <a:ext cx="211613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156" y="5892701"/>
            <a:ext cx="211613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916026"/>
            <a:ext cx="2116137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395" y="5125673"/>
            <a:ext cx="20732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142" y="5162142"/>
            <a:ext cx="20732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68301"/>
            <a:ext cx="20732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922064" y="4310745"/>
            <a:ext cx="51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86895" y="4343815"/>
            <a:ext cx="51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15994" y="4331145"/>
            <a:ext cx="51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>
                <a:solidFill>
                  <a:srgbClr val="FF0000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xmlns="" val="63235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15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-6036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7" y="5243840"/>
            <a:ext cx="87852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218" y="188640"/>
            <a:ext cx="8599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Молодцы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числовой оси мы видим, что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Вагонов с Матрешками будет 3, а с Солдатами 4. Почему так получается: вагонов для Солдат нужно заказать больше, а ведь количество приглашенных на день рождение Матрешек и Солдат одинаковое? Все правильно: количество вагонов с Матрешками меньше, потому что в вагон их садится больше, чем Солдат, а Солдат в вагон помещается больше, поэтому и вагонов для них нужно заказывать меньше.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5553064"/>
            <a:ext cx="66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8902" y="5540950"/>
            <a:ext cx="51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</a:rPr>
              <a:t>С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19872" y="5471513"/>
            <a:ext cx="11021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45224"/>
            <a:ext cx="133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3F98F30-7081-4B45-9FBA-DD40817F06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227" y="2201028"/>
            <a:ext cx="2029525" cy="27603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82D34D7-FECC-454A-B99E-A5580BC9560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6093" y="4990523"/>
            <a:ext cx="8839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64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2691-462E-411C-BD81-0D8E327338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82" y="1193702"/>
            <a:ext cx="2810500" cy="3822523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 flipH="1">
            <a:off x="2987824" y="0"/>
            <a:ext cx="6175323" cy="3573016"/>
          </a:xfrm>
          <a:prstGeom prst="cloudCallout">
            <a:avLst>
              <a:gd name="adj1" fmla="val 61563"/>
              <a:gd name="adj2" fmla="val 236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4871" y="344773"/>
            <a:ext cx="4901878" cy="3096344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/>
                <a:ea typeface="Calibri"/>
              </a:rPr>
              <a:t>Я хочу поиграть с вами, ребята, в игру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</a:rPr>
              <a:t>«Замри».</a:t>
            </a:r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>Я </a:t>
            </a:r>
            <a:r>
              <a:rPr lang="ru-RU" sz="1600" b="1" dirty="0" smtClean="0">
                <a:latin typeface="Times New Roman"/>
                <a:ea typeface="Calibri"/>
              </a:rPr>
              <a:t>буду показывать число и если это число будет больше 5, то вы танцуете, прыгаете, а если это число меньше 5 – замираете. Всем понятно, тогда вперед (воспитатель называет любые числа до 10).</a:t>
            </a:r>
            <a:br>
              <a:rPr lang="ru-RU" sz="1600" b="1" dirty="0" smtClean="0">
                <a:latin typeface="Times New Roman"/>
                <a:ea typeface="Calibri"/>
              </a:rPr>
            </a:br>
            <a:r>
              <a:rPr lang="ru-RU" sz="1600" b="1" dirty="0" smtClean="0">
                <a:latin typeface="Times New Roman"/>
                <a:ea typeface="Calibri"/>
              </a:rPr>
              <a:t>Молодцы. Продолжаем.</a:t>
            </a:r>
            <a:endParaRPr lang="ru-RU" sz="1600" b="1" dirty="0">
              <a:latin typeface="Times New Roman"/>
              <a:ea typeface="Calibri"/>
            </a:endParaRPr>
          </a:p>
        </p:txBody>
      </p:sp>
      <p:pic>
        <p:nvPicPr>
          <p:cNvPr id="5" name="Knopa and Кусок - С Днем Рождения (Минус)_(YoSounds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876256" y="4005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71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04" y="25312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 flipH="1">
            <a:off x="-57886" y="188640"/>
            <a:ext cx="5976664" cy="2808312"/>
          </a:xfrm>
          <a:prstGeom prst="cloudCallout">
            <a:avLst>
              <a:gd name="adj1" fmla="val -58976"/>
              <a:gd name="adj2" fmla="val 335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38" y="315151"/>
            <a:ext cx="5544616" cy="2555289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 smtClean="0">
                <a:latin typeface="Times New Roman"/>
                <a:ea typeface="Calibri"/>
              </a:rPr>
              <a:t>Симка пошла звонить диспетчеру, а мне </a:t>
            </a:r>
            <a:r>
              <a:rPr lang="ru-RU" sz="1600" b="1" dirty="0">
                <a:latin typeface="Times New Roman"/>
                <a:ea typeface="Calibri"/>
              </a:rPr>
              <a:t>н</a:t>
            </a:r>
            <a:r>
              <a:rPr lang="ru-RU" sz="1600" b="1" dirty="0" smtClean="0">
                <a:latin typeface="Times New Roman"/>
                <a:ea typeface="Calibri"/>
              </a:rPr>
              <a:t>ужно рассадить гостей за столы. За этот стол садятся гости, у которых номер билета «</a:t>
            </a:r>
            <a:r>
              <a:rPr lang="en-US" sz="1600" b="1" dirty="0" smtClean="0">
                <a:latin typeface="Times New Roman"/>
                <a:ea typeface="Calibri"/>
              </a:rPr>
              <a:t>&lt;</a:t>
            </a:r>
            <a:r>
              <a:rPr lang="ru-RU" sz="1600" b="1" dirty="0" smtClean="0">
                <a:latin typeface="Times New Roman"/>
                <a:ea typeface="Calibri"/>
              </a:rPr>
              <a:t>6», а за другой – все остальные. Какие это будут числа? Какой знак нужен для второго столика? </a:t>
            </a:r>
            <a:r>
              <a:rPr lang="en-US" sz="1600" b="1" dirty="0">
                <a:latin typeface="Times New Roman"/>
                <a:ea typeface="Calibri"/>
              </a:rPr>
              <a:t>(enter</a:t>
            </a:r>
            <a:r>
              <a:rPr lang="en-US" sz="1600" b="1" dirty="0" smtClean="0">
                <a:latin typeface="Times New Roman"/>
                <a:ea typeface="Calibri"/>
              </a:rPr>
              <a:t>) </a:t>
            </a:r>
            <a:r>
              <a:rPr lang="ru-RU" sz="1600" b="1" dirty="0" smtClean="0">
                <a:latin typeface="Times New Roman"/>
                <a:ea typeface="Calibri"/>
              </a:rPr>
              <a:t>Правильно. Давайте рассадим гостей за столы. </a:t>
            </a:r>
            <a:r>
              <a:rPr lang="en-US" sz="1600" b="1" dirty="0" smtClean="0">
                <a:latin typeface="Times New Roman"/>
                <a:ea typeface="Calibri"/>
              </a:rPr>
              <a:t/>
            </a:r>
            <a:br>
              <a:rPr lang="en-US" sz="1600" b="1" dirty="0" smtClean="0">
                <a:latin typeface="Times New Roman"/>
                <a:ea typeface="Calibri"/>
              </a:rPr>
            </a:br>
            <a:r>
              <a:rPr lang="ru-RU" sz="1600" b="1" dirty="0" smtClean="0">
                <a:latin typeface="Times New Roman"/>
                <a:ea typeface="Calibri"/>
              </a:rPr>
              <a:t>Ну, </a:t>
            </a:r>
            <a:r>
              <a:rPr lang="ru-RU" sz="1600" b="1" dirty="0">
                <a:latin typeface="Times New Roman"/>
                <a:ea typeface="Calibri"/>
              </a:rPr>
              <a:t>что проверяем? </a:t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en-US" sz="1600" b="1" dirty="0">
                <a:latin typeface="Times New Roman"/>
                <a:ea typeface="Calibri"/>
              </a:rPr>
              <a:t>(enter). </a:t>
            </a:r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r>
              <a:rPr lang="ru-RU" sz="1600" b="1" dirty="0">
                <a:latin typeface="Times New Roman"/>
                <a:ea typeface="Calibri"/>
              </a:rPr>
              <a:t/>
            </a:r>
            <a:br>
              <a:rPr lang="ru-RU" sz="1600" b="1" dirty="0">
                <a:latin typeface="Times New Roman"/>
                <a:ea typeface="Calibri"/>
              </a:rPr>
            </a:br>
            <a:endParaRPr lang="ru-RU" sz="1600" b="1" dirty="0">
              <a:latin typeface="Times New Roman"/>
              <a:ea typeface="Calibri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4869160"/>
            <a:ext cx="4284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535996" y="4293096"/>
            <a:ext cx="54006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6056" y="4293096"/>
            <a:ext cx="38884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35996" y="4869160"/>
            <a:ext cx="54006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76056" y="5445224"/>
            <a:ext cx="38884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520" y="44870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450329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41238" y="45015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5322" y="451149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77008" y="44870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78694" y="44918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0380" y="450329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87626" y="44918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20465" y="449181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097597" y="5173417"/>
            <a:ext cx="59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&lt;6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21" b="12013"/>
          <a:stretch/>
        </p:blipFill>
        <p:spPr bwMode="auto">
          <a:xfrm flipH="1">
            <a:off x="3880100" y="5629176"/>
            <a:ext cx="1033233" cy="82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100" y="3429000"/>
            <a:ext cx="10366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97595" y="2988583"/>
            <a:ext cx="59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</a:rPr>
              <a:t>&gt;5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60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0.5434 0.091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254 0.089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18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54114 0.089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9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54705 0.08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0.53768 0.091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44167 -0.07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44027 -0.078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43802 -0.07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92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43316 -0.076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1"/>
      <p:bldP spid="19" grpId="1"/>
      <p:bldP spid="20" grpId="1"/>
      <p:bldP spid="21" grpId="1"/>
      <p:bldP spid="22" grpId="1"/>
      <p:bldP spid="23" grpId="1"/>
      <p:bldP spid="24" grpId="1"/>
      <p:bldP spid="25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" y="0"/>
            <a:ext cx="9144000" cy="682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9790"/>
            <a:ext cx="2591612" cy="35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771800" y="-6216"/>
            <a:ext cx="6377671" cy="3579232"/>
          </a:xfrm>
          <a:prstGeom prst="cloudCallout">
            <a:avLst>
              <a:gd name="adj1" fmla="val -66039"/>
              <a:gd name="adj2" fmla="val 438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904656" cy="288032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Спасибо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ребята,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мы сможем и гостей встретить и за стол правильно посадить.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А как вы думаете, сколько лет исполнилось нашему другу. Давайте не будем гадать, а отгадаем загадку. Кто ее отгадает, тот и узнает сколько лет Дим </a:t>
            </a:r>
            <a:r>
              <a:rPr lang="ru-RU" sz="1800" b="1" dirty="0" err="1" smtClean="0">
                <a:latin typeface="Times New Roman"/>
                <a:ea typeface="Calibri"/>
                <a:cs typeface="Times New Roman"/>
              </a:rPr>
              <a:t>Димычу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. А нам пора. </a:t>
            </a:r>
            <a:r>
              <a:rPr lang="ru-RU" sz="1800" b="1" dirty="0" err="1" smtClean="0">
                <a:latin typeface="Times New Roman"/>
                <a:ea typeface="Calibri"/>
                <a:cs typeface="Times New Roman"/>
              </a:rPr>
              <a:t>Покааа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.</a:t>
            </a:r>
            <a:br>
              <a:rPr lang="ru-RU" sz="1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>Загадка: Нолик, стань за единицей, </a:t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>За своей родной сестрицей. </a:t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>Только так, когда вы вместе, </a:t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>Называть вас будут ...</a:t>
            </a:r>
          </a:p>
        </p:txBody>
      </p:sp>
    </p:spTree>
    <p:extLst>
      <p:ext uri="{BB962C8B-B14F-4D97-AF65-F5344CB8AC3E}">
        <p14:creationId xmlns:p14="http://schemas.microsoft.com/office/powerpoint/2010/main" xmlns="" val="347560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377</Words>
  <Application>Microsoft Office PowerPoint</Application>
  <PresentationFormat>Экран (4:3)</PresentationFormat>
  <Paragraphs>35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Станем рядышком, по кругу, Скажем "Здравствуйте!" друг другу. Нам здороваться ни лень: Всем "Привет! " и "Добрый день! "; Если каждый улыбнётся – Утро доброе начнётся. – ДОБРОЕ УТРО! Привет ребята! Это опять мы – Симка и Нолик. У Дим Димыча день рождения и он пригласил в гости матрешек и солдат. Мася и Папус отвечают за угощения, Шруля и Файер – за праздничный фейерверк, а мы – за приезд гостей. Они приедут к нам на поезде. Мы должны позвонить диспетчеру и назвать количество вагонов для матрешек и для солдат. Пустых вагонов не должно быть. Вы нам всегда помогаете, помогите и сейчас.  Пожалуйста.</vt:lpstr>
      <vt:lpstr>Слайд 4</vt:lpstr>
      <vt:lpstr>Слайд 5</vt:lpstr>
      <vt:lpstr>Слайд 6</vt:lpstr>
      <vt:lpstr>Я хочу поиграть с вами, ребята, в игру «Замри». Я буду показывать число и если это число будет больше 5, то вы танцуете, прыгаете, а если это число меньше 5 – замираете. Всем понятно, тогда вперед (воспитатель называет любые числа до 10). Молодцы. Продолжаем.</vt:lpstr>
      <vt:lpstr>   Симка пошла звонить диспетчеру, а мне нужно рассадить гостей за столы. За этот стол садятся гости, у которых номер билета «&lt;6», а за другой – все остальные. Какие это будут числа? Какой знак нужен для второго столика? (enter) Правильно. Давайте рассадим гостей за столы.  Ну, что проверяем?  (enter).   </vt:lpstr>
      <vt:lpstr>Спасибо ребята, мы сможем и гостей встретить и за стол правильно посадить.  А как вы думаете, сколько лет исполнилось нашему другу. Давайте не будем гадать, а отгадаем загадку. Кто ее отгадает, тот и узнает сколько лет Дим Димычу. А нам пора. Покааа. Загадка: Нолик, стань за единицей,  За своей родной сестрицей.  Только так, когда вы вместе,  Называть вас будут 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Elena</cp:lastModifiedBy>
  <cp:revision>79</cp:revision>
  <dcterms:created xsi:type="dcterms:W3CDTF">2019-08-26T08:26:44Z</dcterms:created>
  <dcterms:modified xsi:type="dcterms:W3CDTF">2020-10-16T07:45:01Z</dcterms:modified>
</cp:coreProperties>
</file>