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4" r:id="rId5"/>
    <p:sldId id="262" r:id="rId6"/>
    <p:sldId id="268" r:id="rId7"/>
    <p:sldId id="265" r:id="rId8"/>
    <p:sldId id="266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lanetadetstva.net/wp-content/uploads/2014/12/proektirovanie-syuzhetno-rolevoj-igry-atele-s-detmi-doshkolnogo-vozrasta-300x212.jpg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am.ru/detskijsad/konspekt-zanjatija-atele-mod.html" TargetMode="External"/><Relationship Id="rId5" Type="http://schemas.openxmlformats.org/officeDocument/2006/relationships/hyperlink" Target="https://www.clipartsgram.com/image/171064669-baby-girl-dress-nyanst-clipart.jpg" TargetMode="External"/><Relationship Id="rId4" Type="http://schemas.openxmlformats.org/officeDocument/2006/relationships/hyperlink" Target="http://www.youloveit.ru/uploads/gallery/comthumb/639/youloveit_ru_smeshariki_nusha_kartinki05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№8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«Ателье у Нюши»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72819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освоение действий использования </a:t>
            </a:r>
            <a:r>
              <a:rPr lang="ru-RU" sz="2400" dirty="0" smtClean="0">
                <a:solidFill>
                  <a:prstClr val="black"/>
                </a:solidFill>
              </a:rPr>
              <a:t>заместителей для отбора заданного количества </a:t>
            </a:r>
            <a:r>
              <a:rPr lang="ru-RU" sz="2400" dirty="0">
                <a:solidFill>
                  <a:prstClr val="black"/>
                </a:solidFill>
              </a:rPr>
              <a:t>предметов.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875248"/>
            <a:ext cx="7416824" cy="1921904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ознакомление детей со способом обозначения количества предметов заместителями и отбора количества предметов, соответствующего заданному, при помощи фишек.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98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" y="1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33550"/>
            <a:ext cx="3837976" cy="271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31" r="12842"/>
          <a:stretch/>
        </p:blipFill>
        <p:spPr bwMode="auto">
          <a:xfrm>
            <a:off x="251520" y="4498145"/>
            <a:ext cx="2313709" cy="232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115616" y="2492896"/>
            <a:ext cx="5554521" cy="2320843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084174" y="192892"/>
              <a:ext cx="45149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Привет! Вы любите играть? В какие игры? Хотите со мной поиграть? Игра называется «Ателье». Вы знаете, что такое ателье, кто там работает? Правильно, ателье – место где шьют одежду. </a:t>
              </a:r>
              <a:r>
                <a:rPr lang="ru-RU" sz="1600" b="1" dirty="0">
                  <a:solidFill>
                    <a:srgbClr val="FFFF00"/>
                  </a:solidFill>
                </a:rPr>
                <a:t> </a:t>
              </a:r>
              <a:endParaRPr lang="ru-RU" sz="1600" b="1" dirty="0" smtClean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ntr" presetSubtype="4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051720" y="764704"/>
            <a:ext cx="6376736" cy="3240359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29049" y="146456"/>
              <a:ext cx="5040560" cy="1476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Посмотрите, какое красивое платье я уже сшила. Но на моем платье чего-то не хватает? Правильно, пуговиц. А как я узнаю сколько нужно купить пуговиц,  считать еще не научилась. А помогут мне  в этом фишки: я возьму фишки и положу их на каждую петлю. Затем соберу фишки, отнесу в магазин и куплю столько пуговиц сколько у меня фишек. Затем пришью пуговицы и платье будет готово.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А вы, ребята, мне поможете.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7870" y="5348462"/>
            <a:ext cx="2132880" cy="1480219"/>
            <a:chOff x="57870" y="5348462"/>
            <a:chExt cx="2132880" cy="1480219"/>
          </a:xfrm>
        </p:grpSpPr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0" y="5348462"/>
              <a:ext cx="2132880" cy="1480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Группа 17"/>
            <p:cNvGrpSpPr/>
            <p:nvPr/>
          </p:nvGrpSpPr>
          <p:grpSpPr>
            <a:xfrm>
              <a:off x="588546" y="5822063"/>
              <a:ext cx="1135566" cy="541363"/>
              <a:chOff x="588546" y="5822063"/>
              <a:chExt cx="1135566" cy="541363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588546" y="5822063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059" name="Picture 1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0413" y="6088571"/>
                <a:ext cx="244475" cy="238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0" name="Picture 1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474" y="6088571"/>
                <a:ext cx="244475" cy="238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1" name="Picture 1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0655" y="6125301"/>
                <a:ext cx="244475" cy="238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2" name="Picture 1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9637" y="5842342"/>
                <a:ext cx="244475" cy="238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3" name="Picture 1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2072" y="5829664"/>
                <a:ext cx="244475" cy="238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5213" y="3789606"/>
            <a:ext cx="2803243" cy="217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831" y="3882020"/>
            <a:ext cx="2741290" cy="27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5371" y="4695323"/>
            <a:ext cx="5429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755369" y="4365103"/>
            <a:ext cx="542926" cy="510402"/>
            <a:chOff x="6755369" y="4365103"/>
            <a:chExt cx="542926" cy="51040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5370" y="4515142"/>
              <a:ext cx="54292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5369" y="4365103"/>
              <a:ext cx="54292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6755368" y="4988099"/>
            <a:ext cx="570637" cy="858380"/>
            <a:chOff x="6755368" y="4988099"/>
            <a:chExt cx="570637" cy="85838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5371" y="4988099"/>
              <a:ext cx="54292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3080" y="5486116"/>
              <a:ext cx="54292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5368" y="5234920"/>
              <a:ext cx="54292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6572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319"/>
          <a:stretch/>
        </p:blipFill>
        <p:spPr bwMode="auto">
          <a:xfrm>
            <a:off x="179512" y="1412776"/>
            <a:ext cx="6683221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67654">
            <a:off x="3274683" y="4486415"/>
            <a:ext cx="493713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4928" y="5013176"/>
            <a:ext cx="5492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47864" y="3068960"/>
            <a:ext cx="360040" cy="872009"/>
          </a:xfrm>
          <a:prstGeom prst="rect">
            <a:avLst/>
          </a:prstGeom>
          <a:solidFill>
            <a:srgbClr val="FF99CC"/>
          </a:solidFill>
          <a:ln>
            <a:solidFill>
              <a:srgbClr val="FF99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3246" y="3040062"/>
            <a:ext cx="5492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3245" y="3400424"/>
            <a:ext cx="5492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67654">
            <a:off x="3287370" y="3813176"/>
            <a:ext cx="493713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4928" y="5551551"/>
            <a:ext cx="5492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37507"/>
            <a:ext cx="2952328" cy="204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44177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89" t="8376" r="4692"/>
          <a:stretch/>
        </p:blipFill>
        <p:spPr bwMode="auto">
          <a:xfrm rot="14233153">
            <a:off x="7300360" y="4336279"/>
            <a:ext cx="1332020" cy="243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Овал 20"/>
          <p:cNvSpPr/>
          <p:nvPr/>
        </p:nvSpPr>
        <p:spPr>
          <a:xfrm>
            <a:off x="6768244" y="1844824"/>
            <a:ext cx="396044" cy="2936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2807" y="2262254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7326293" y="1717937"/>
            <a:ext cx="396044" cy="2936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103504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5683" y="2386942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9335" y="2275816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116632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Примечание:</a:t>
            </a:r>
            <a:r>
              <a:rPr lang="ru-RU" dirty="0" smtClean="0"/>
              <a:t> жми один раз и фишки лягут на петли; жми второй раз и фишки переместятся на ладошку.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83" y="0"/>
            <a:ext cx="4133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!</a:t>
            </a:r>
            <a:r>
              <a:rPr lang="ru-RU" dirty="0" smtClean="0"/>
              <a:t> </a:t>
            </a:r>
            <a:r>
              <a:rPr lang="ru-RU" b="1" dirty="0" smtClean="0"/>
              <a:t>Вопрос детям</a:t>
            </a:r>
            <a:r>
              <a:rPr lang="ru-RU" dirty="0" smtClean="0"/>
              <a:t>: нужны ли нам фишки, которые остались на подносе?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656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-0.37987 0.16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93" y="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-0.3783 0.1574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24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-0.42448 0.2437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33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-0.4408 0.396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9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-0.46615 0.380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6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208 L -0.53212 0.4789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15" y="2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987 0.16783 L 0.05312 0.556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83 0.15741 L 0.1335 0.4094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0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448 0.24375 L 0.0559 0.495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10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08 0.3963 L -0.00781 0.6273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615 0.38078 L 0.01424 0.506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10" y="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212 0.47894 L -0.0125 0.4599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72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" y="1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31" r="12842"/>
          <a:stretch/>
        </p:blipFill>
        <p:spPr bwMode="auto">
          <a:xfrm>
            <a:off x="395536" y="3068960"/>
            <a:ext cx="2313709" cy="232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87824" y="1505798"/>
            <a:ext cx="567291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Физкультминутка</a:t>
            </a:r>
          </a:p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Мастера пустили в дело (шагают на месте)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Иглы, ножницы, утюг («шьют», «режут», «гладят»)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За шитье взялись умело («шьют»)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Много быстрых, ловких рук (перекрестные движения руками перед собой)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Все по мерке, в самый раз,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Получайте свой заказ (предлагают заказ).</a:t>
            </a:r>
          </a:p>
        </p:txBody>
      </p:sp>
    </p:spTree>
    <p:extLst>
      <p:ext uri="{BB962C8B-B14F-4D97-AF65-F5344CB8AC3E}">
        <p14:creationId xmlns:p14="http://schemas.microsoft.com/office/powerpoint/2010/main" xmlns="" val="71978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319"/>
          <a:stretch/>
        </p:blipFill>
        <p:spPr bwMode="auto">
          <a:xfrm>
            <a:off x="1328548" y="1557022"/>
            <a:ext cx="6683221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0636" y="5066497"/>
            <a:ext cx="5492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50593" y="3178282"/>
            <a:ext cx="360040" cy="872009"/>
          </a:xfrm>
          <a:prstGeom prst="rect">
            <a:avLst/>
          </a:prstGeom>
          <a:solidFill>
            <a:srgbClr val="FF99CC"/>
          </a:solidFill>
          <a:ln>
            <a:solidFill>
              <a:srgbClr val="FF99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4355975" y="3139406"/>
            <a:ext cx="590279" cy="2880641"/>
            <a:chOff x="4355975" y="3139406"/>
            <a:chExt cx="590279" cy="2880641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867654">
              <a:off x="4405731" y="4585759"/>
              <a:ext cx="49371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294" y="3139406"/>
              <a:ext cx="54927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6979" y="3499767"/>
              <a:ext cx="54927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867654">
              <a:off x="4418418" y="3912520"/>
              <a:ext cx="49371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5" y="5659684"/>
              <a:ext cx="54927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7096" y="1689970"/>
            <a:ext cx="428165" cy="43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8565" y="1675631"/>
            <a:ext cx="4270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1921" y="1658268"/>
            <a:ext cx="4270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6087" y="1675631"/>
            <a:ext cx="4270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872" y="1675631"/>
            <a:ext cx="4270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6298" y="1666690"/>
            <a:ext cx="4270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8432" y="1336490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7937" y="1340191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9537" y="1334286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3872" y="1340768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8337" y="1340768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4915" y="1349191"/>
            <a:ext cx="4206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99" y="486520"/>
            <a:ext cx="2106801" cy="233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059" y="0"/>
            <a:ext cx="3961820" cy="116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3356" y="71021"/>
            <a:ext cx="2794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Давайте посмотрим, правильно ли мы купили пуговицы (жми один раз).</a:t>
            </a:r>
            <a:endParaRPr lang="ru-RU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036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-0.15504 0.1821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60" y="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21823 0.2465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0" y="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7 L -0.27795 0.3106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6" y="1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34341 0.4129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41181 0.4969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526E-6 L -0.46563 0.5680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28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549961" y="1943233"/>
            <a:ext cx="4320618" cy="2005939"/>
            <a:chOff x="2201209" y="110097"/>
            <a:chExt cx="4166024" cy="1740688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1209" y="110097"/>
              <a:ext cx="4166024" cy="174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328147" y="345879"/>
              <a:ext cx="3666988" cy="1148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Ура! Одно платье готово. Ребята, а сейчас вы сами будите пришивать пуговицы. Проходите на свои места берите платья, которые я для </a:t>
              </a:r>
              <a:r>
                <a:rPr lang="ru-RU" sz="1600" b="1" smtClean="0">
                  <a:solidFill>
                    <a:srgbClr val="FFFF00"/>
                  </a:solidFill>
                </a:rPr>
                <a:t>вас приготовила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и за работу.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5213" y="3789606"/>
            <a:ext cx="2803243" cy="217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831" y="3882020"/>
            <a:ext cx="2741290" cy="27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0071" y="4436937"/>
            <a:ext cx="213518" cy="21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2646" y="4658811"/>
            <a:ext cx="213518" cy="21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3439" y="5513679"/>
            <a:ext cx="212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0069" y="5300954"/>
            <a:ext cx="212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0070" y="5088229"/>
            <a:ext cx="212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0071" y="4875504"/>
            <a:ext cx="212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892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planetadetstva.net/wp-content/uploads/2014/12/proektirovanie-syuzhetno-rolevoj-igry-atele-s-detmi-doshkolnogo-vozrasta-300x212.jpg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www.youloveit.ru/uploads/gallery/comthumb/639/youloveit_ru_smeshariki_nusha_kartinki05.jpg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www.clipartsgram.com/image/171064669-baby-girl-dress-nyanst-clipart.jpg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www.maam.ru/detskijsad/konspekt-zanjatija-atele-mod.html</a:t>
            </a:r>
            <a:endParaRPr lang="ru-RU" sz="160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330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Развитие элементарных математических представлений НОД №8</vt:lpstr>
      <vt:lpstr>Образовательно-развивающая задача: освоение действий использования заместителей для отбора заданного количества предметов.</vt:lpstr>
      <vt:lpstr>Слайд 3</vt:lpstr>
      <vt:lpstr>Слайд 4</vt:lpstr>
      <vt:lpstr>Слайд 5</vt:lpstr>
      <vt:lpstr>Слайд 6</vt:lpstr>
      <vt:lpstr>Слайд 7</vt:lpstr>
      <vt:lpstr>Слайд 8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106</cp:revision>
  <dcterms:created xsi:type="dcterms:W3CDTF">2017-10-18T15:47:50Z</dcterms:created>
  <dcterms:modified xsi:type="dcterms:W3CDTF">2020-10-16T05:45:35Z</dcterms:modified>
</cp:coreProperties>
</file>