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9" r:id="rId9"/>
    <p:sldId id="262" r:id="rId10"/>
    <p:sldId id="268" r:id="rId11"/>
    <p:sldId id="270" r:id="rId12"/>
    <p:sldId id="263" r:id="rId13"/>
    <p:sldId id="264" r:id="rId14"/>
    <p:sldId id="265" r:id="rId15"/>
    <p:sldId id="273" r:id="rId16"/>
    <p:sldId id="266" r:id="rId17"/>
    <p:sldId id="274" r:id="rId18"/>
    <p:sldId id="267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389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Videos\&#1077;&#1078;&#1080;&#1082;%202.wmv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Videos\&#1082;&#1086;&#1079;&#1072;.wmv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094;&#1099;&#1087;&#1083;&#1103;&#1090;&#1072;.wmv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079;&#1072;&#1081;&#1094;&#1099;.wm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Логоритмика для развития речи детей дошкольного возраста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6" name="Содержимое 5" descr="b9a8b20b30f3f590caf82ffdefb31578_bi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09675" y="1624806"/>
            <a:ext cx="6724650" cy="4476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/>
          <a:lstStyle/>
          <a:p>
            <a:r>
              <a:rPr lang="ru-RU" sz="1400" i="1" dirty="0" smtClean="0">
                <a:solidFill>
                  <a:srgbClr val="7030A0"/>
                </a:solidFill>
              </a:rPr>
              <a:t/>
            </a:r>
            <a:br>
              <a:rPr lang="ru-RU" sz="1400" i="1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/>
            </a:r>
            <a:br>
              <a:rPr lang="ru-RU" sz="1400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>«Рукавицы»</a:t>
            </a:r>
            <a:r>
              <a:rPr lang="ru-RU" sz="1400" dirty="0" smtClean="0">
                <a:solidFill>
                  <a:srgbClr val="7030A0"/>
                </a:solidFill>
              </a:rPr>
              <a:t> 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(</a:t>
            </a:r>
            <a:r>
              <a:rPr lang="ru-RU" sz="1400" i="1" dirty="0" smtClean="0">
                <a:solidFill>
                  <a:srgbClr val="7030A0"/>
                </a:solidFill>
              </a:rPr>
              <a:t>Массаж ребенку выполняют родители)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Вяжет бабушка Лисица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Всем лисятам рукавицы: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(</a:t>
            </a:r>
            <a:r>
              <a:rPr lang="ru-RU" sz="1400" i="1" dirty="0" smtClean="0">
                <a:solidFill>
                  <a:srgbClr val="7030A0"/>
                </a:solidFill>
              </a:rPr>
              <a:t>Поочередно потереть большим пальцем подушечки остальных пальцев.)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Для лисенка Саши,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Для лисички Маши,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Для лисенка Коли,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Для лисички Оли,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(</a:t>
            </a:r>
            <a:r>
              <a:rPr lang="ru-RU" sz="1400" i="1" dirty="0" smtClean="0">
                <a:solidFill>
                  <a:srgbClr val="7030A0"/>
                </a:solidFill>
              </a:rPr>
              <a:t>Поочередный массаж пальцев левой руки, начиная с большого (при повторении массировать пальцы правой руки).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А маленькие рукавички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Для Наташеньки-лисички.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 рукавичках — да-да-да! —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(</a:t>
            </a:r>
            <a:r>
              <a:rPr lang="ru-RU" sz="1400" i="1" dirty="0" smtClean="0">
                <a:solidFill>
                  <a:srgbClr val="7030A0"/>
                </a:solidFill>
              </a:rPr>
              <a:t>Потереть ладони друг о друга.)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Не замерзнем никогда!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— </a:t>
            </a:r>
            <a:r>
              <a:rPr lang="ru-RU" sz="1400" dirty="0" smtClean="0">
                <a:solidFill>
                  <a:srgbClr val="7030A0"/>
                </a:solidFill>
              </a:rPr>
              <a:t>А у нас есть валенки, —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Отвечали Заиньки. —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Что нам вьюга да метель?..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Хочешь, </a:t>
            </a:r>
            <a:r>
              <a:rPr lang="ru-RU" sz="1400" dirty="0" err="1" smtClean="0">
                <a:solidFill>
                  <a:srgbClr val="7030A0"/>
                </a:solidFill>
              </a:rPr>
              <a:t>Мишенька</a:t>
            </a:r>
            <a:r>
              <a:rPr lang="ru-RU" sz="1400" dirty="0" smtClean="0">
                <a:solidFill>
                  <a:srgbClr val="7030A0"/>
                </a:solidFill>
              </a:rPr>
              <a:t>, примерь.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.</a:t>
            </a:r>
            <a:br>
              <a:rPr lang="ru-RU" sz="1400" dirty="0" smtClean="0">
                <a:solidFill>
                  <a:srgbClr val="7030A0"/>
                </a:solidFill>
              </a:rPr>
            </a:br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r>
              <a:rPr lang="ru-RU" sz="1400" b="1" i="1" dirty="0" smtClean="0">
                <a:solidFill>
                  <a:srgbClr val="7030A0"/>
                </a:solidFill>
              </a:rPr>
              <a:t>Массаж спины «Дождь»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Ребенок садится спиной к родителям, которые выполняют движения: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Дождь! Дождь! Надо нам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Расходиться по домам. (</a:t>
            </a:r>
            <a:r>
              <a:rPr lang="ru-RU" sz="1400" i="1" dirty="0" smtClean="0">
                <a:solidFill>
                  <a:srgbClr val="7030A0"/>
                </a:solidFill>
              </a:rPr>
              <a:t>Хлопки ладонями по спине.)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Гром! Гром, как из пушек.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Нынче праздник у лягушек. (</a:t>
            </a:r>
            <a:r>
              <a:rPr lang="ru-RU" sz="1400" i="1" dirty="0" smtClean="0">
                <a:solidFill>
                  <a:srgbClr val="7030A0"/>
                </a:solidFill>
              </a:rPr>
              <a:t>Поколачивание кулачками.)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Град! Град! Сыплет град!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Все под крышами сидят. (</a:t>
            </a:r>
            <a:r>
              <a:rPr lang="ru-RU" sz="1400" i="1" dirty="0" smtClean="0">
                <a:solidFill>
                  <a:srgbClr val="7030A0"/>
                </a:solidFill>
              </a:rPr>
              <a:t>Постукивание пальчиками.)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Только мой братишка в луже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Ловит рыбу нам на ужин. (</a:t>
            </a:r>
            <a:r>
              <a:rPr lang="ru-RU" sz="1400" i="1" dirty="0" smtClean="0">
                <a:solidFill>
                  <a:srgbClr val="7030A0"/>
                </a:solidFill>
              </a:rPr>
              <a:t>Поглаживание спины ладошками.)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Развитие  диафрагмального дыхания;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«Шарик»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Надувала кошка шар,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А котенок ей мешал: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Подошел и лапкой — топ!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А у кошки шарик — </a:t>
            </a:r>
            <a:r>
              <a:rPr lang="ru-RU" sz="1400" dirty="0" err="1" smtClean="0">
                <a:solidFill>
                  <a:srgbClr val="7030A0"/>
                </a:solidFill>
              </a:rPr>
              <a:t>лоп</a:t>
            </a:r>
            <a:r>
              <a:rPr lang="ru-RU" sz="1400" dirty="0" smtClean="0">
                <a:solidFill>
                  <a:srgbClr val="7030A0"/>
                </a:solidFill>
              </a:rPr>
              <a:t>!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Ф-Ф-Ф!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(положить руки на живот и делать через нос вдох, стараясь не поднимать плечи. Животик должен стать круглым, как шар. После небольшой задержки дыхания происходит продолжительный выдох. Необходимы усилия для того, чтобы  воздух выходил равномерно.)</a:t>
            </a:r>
          </a:p>
          <a:p>
            <a:pPr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«Подуй на пальцы»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Ребенок складывает пальцы в щепоть, подносит их ко рту и, сделав носом энергичный вдох, дует на пальцы короткими активными выдохами, энергично работая мышцами живота.</a:t>
            </a:r>
          </a:p>
          <a:p>
            <a:pPr algn="ctr"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«Аромат цветов»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Ребенок  через нос делает спокойный вдох, задерживает дыхание и продолжительно выдыхает, произнося «</a:t>
            </a:r>
            <a:r>
              <a:rPr lang="ru-RU" sz="1400" dirty="0" err="1" smtClean="0">
                <a:solidFill>
                  <a:srgbClr val="7030A0"/>
                </a:solidFill>
              </a:rPr>
              <a:t>А-ах</a:t>
            </a:r>
            <a:r>
              <a:rPr lang="ru-RU" sz="1400" dirty="0" smtClean="0">
                <a:solidFill>
                  <a:srgbClr val="7030A0"/>
                </a:solidFill>
              </a:rPr>
              <a:t>!».</a:t>
            </a:r>
          </a:p>
          <a:p>
            <a:pPr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Развитие голоса , интонационной выразительности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 «Птичий двор»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Наши гуси у пруда – «Га-га-га!», «Га-га-га!», (тихо-громко)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Наши гуленьки вверху – «</a:t>
            </a:r>
            <a:r>
              <a:rPr lang="ru-RU" sz="1400" dirty="0" err="1" smtClean="0">
                <a:solidFill>
                  <a:srgbClr val="7030A0"/>
                </a:solidFill>
              </a:rPr>
              <a:t>Гу-гу-гу</a:t>
            </a:r>
            <a:r>
              <a:rPr lang="ru-RU" sz="1400" dirty="0" smtClean="0">
                <a:solidFill>
                  <a:srgbClr val="7030A0"/>
                </a:solidFill>
              </a:rPr>
              <a:t>!», «</a:t>
            </a:r>
            <a:r>
              <a:rPr lang="ru-RU" sz="1400" dirty="0" err="1" smtClean="0">
                <a:solidFill>
                  <a:srgbClr val="7030A0"/>
                </a:solidFill>
              </a:rPr>
              <a:t>Гу-гу-гу</a:t>
            </a:r>
            <a:r>
              <a:rPr lang="ru-RU" sz="1400" dirty="0" smtClean="0">
                <a:solidFill>
                  <a:srgbClr val="7030A0"/>
                </a:solidFill>
              </a:rPr>
              <a:t>!» (тихо-громко)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Наши курочки в окно – «</a:t>
            </a:r>
            <a:r>
              <a:rPr lang="ru-RU" sz="1400" dirty="0" err="1" smtClean="0">
                <a:solidFill>
                  <a:srgbClr val="7030A0"/>
                </a:solidFill>
              </a:rPr>
              <a:t>Ко-ко-ко</a:t>
            </a:r>
            <a:r>
              <a:rPr lang="ru-RU" sz="1400" dirty="0" smtClean="0">
                <a:solidFill>
                  <a:srgbClr val="7030A0"/>
                </a:solidFill>
              </a:rPr>
              <a:t>!», «</a:t>
            </a:r>
            <a:r>
              <a:rPr lang="ru-RU" sz="1400" dirty="0" err="1" smtClean="0">
                <a:solidFill>
                  <a:srgbClr val="7030A0"/>
                </a:solidFill>
              </a:rPr>
              <a:t>Ко-ко-ко</a:t>
            </a:r>
            <a:r>
              <a:rPr lang="ru-RU" sz="1400" dirty="0" smtClean="0">
                <a:solidFill>
                  <a:srgbClr val="7030A0"/>
                </a:solidFill>
              </a:rPr>
              <a:t>!», (тихо-громко)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А наш Петя-петушок рано-рано поутру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Нам споет «Ку-ка-ре-ку!» (громко)</a:t>
            </a:r>
          </a:p>
          <a:p>
            <a:pPr algn="ctr"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Упражнение на развитие интонационной выразительности «Лягушки и кукушки»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(По ходу чтения изменяется высота голоса)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, </a:t>
            </a: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 - урчат лягушки.</a:t>
            </a:r>
            <a:r>
              <a:rPr lang="ru-RU" sz="1400" i="1" dirty="0" smtClean="0">
                <a:solidFill>
                  <a:srgbClr val="7030A0"/>
                </a:solidFill>
              </a:rPr>
              <a:t> (произносится низким голосом)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 – </a:t>
            </a: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- кричит кукушка.</a:t>
            </a:r>
            <a:r>
              <a:rPr lang="ru-RU" sz="1400" i="1" dirty="0" smtClean="0">
                <a:solidFill>
                  <a:srgbClr val="7030A0"/>
                </a:solidFill>
              </a:rPr>
              <a:t> (произносится высоким голосом)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Целый день по лесу: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 – </a:t>
            </a: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1" dirty="0" smtClean="0">
                <a:solidFill>
                  <a:srgbClr val="7030A0"/>
                </a:solidFill>
              </a:rPr>
              <a:t>(произносим низким голосом),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 – </a:t>
            </a: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1" dirty="0" smtClean="0">
                <a:solidFill>
                  <a:srgbClr val="7030A0"/>
                </a:solidFill>
              </a:rPr>
              <a:t> (произносим высоким голосом).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 –</a:t>
            </a: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1" dirty="0" smtClean="0">
                <a:solidFill>
                  <a:srgbClr val="7030A0"/>
                </a:solidFill>
              </a:rPr>
              <a:t>(произносим низким голосом),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 – </a:t>
            </a:r>
            <a:r>
              <a:rPr lang="ru-RU" sz="1400" dirty="0" err="1" smtClean="0">
                <a:solidFill>
                  <a:srgbClr val="7030A0"/>
                </a:solidFill>
              </a:rPr>
              <a:t>ку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1" dirty="0" smtClean="0">
                <a:solidFill>
                  <a:srgbClr val="7030A0"/>
                </a:solidFill>
              </a:rPr>
              <a:t>(произносим высоким голосом).</a:t>
            </a:r>
          </a:p>
          <a:p>
            <a:pPr algn="ctr"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Автоматизация звуков;</a:t>
            </a:r>
            <a:r>
              <a:rPr lang="ru-RU" sz="3200" b="1" dirty="0" smtClean="0">
                <a:latin typeface="Monotype Corsiva" pitchFamily="66" charset="0"/>
                <a:cs typeface="Arial" pitchFamily="34" charset="0"/>
              </a:rPr>
              <a:t/>
            </a:r>
            <a:br>
              <a:rPr lang="ru-RU" sz="3200" b="1" dirty="0" smtClean="0">
                <a:latin typeface="Monotype Corsiva" pitchFamily="66" charset="0"/>
                <a:cs typeface="Arial" pitchFamily="34" charset="0"/>
              </a:rPr>
            </a:br>
            <a:endParaRPr lang="ru-RU" sz="3200" b="1" dirty="0">
              <a:latin typeface="Monotype Corsiva" pitchFamily="66" charset="0"/>
            </a:endParaRPr>
          </a:p>
        </p:txBody>
      </p:sp>
      <p:pic>
        <p:nvPicPr>
          <p:cNvPr id="4" name="ежик 2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763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коза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763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Развитие  артикуляционной моторики;</a:t>
            </a:r>
            <a:r>
              <a:rPr lang="ru-RU" sz="3200" b="1" dirty="0" smtClean="0">
                <a:latin typeface="Monotype Corsiva" pitchFamily="66" charset="0"/>
                <a:cs typeface="Arial" pitchFamily="34" charset="0"/>
              </a:rPr>
              <a:t/>
            </a:r>
            <a:br>
              <a:rPr lang="ru-RU" sz="3200" b="1" dirty="0" smtClean="0">
                <a:latin typeface="Monotype Corsiva" pitchFamily="66" charset="0"/>
                <a:cs typeface="Arial" pitchFamily="34" charset="0"/>
              </a:rPr>
            </a:br>
            <a:endParaRPr lang="ru-RU" sz="32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02027"/>
          </a:xfrm>
        </p:spPr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Логопедическая гимнастика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Раз-два-три-четыре-пять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Будем с Рыжиком гулять!</a:t>
            </a:r>
          </a:p>
          <a:p>
            <a:pPr algn="ctr">
              <a:buNone/>
            </a:pPr>
            <a:r>
              <a:rPr lang="ru-RU" sz="1400" dirty="0" err="1" smtClean="0">
                <a:solidFill>
                  <a:srgbClr val="7030A0"/>
                </a:solidFill>
              </a:rPr>
              <a:t>Раз-два-три-четыре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        Рот откроем мы пошире.              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(</a:t>
            </a:r>
            <a:r>
              <a:rPr lang="ru-RU" sz="1400" i="1" dirty="0" smtClean="0">
                <a:solidFill>
                  <a:srgbClr val="7030A0"/>
                </a:solidFill>
              </a:rPr>
              <a:t>широко раскрыть рот);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                               Пожевали,                                     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 (</a:t>
            </a:r>
            <a:r>
              <a:rPr lang="ru-RU" sz="1400" i="1" dirty="0" smtClean="0">
                <a:solidFill>
                  <a:srgbClr val="7030A0"/>
                </a:solidFill>
              </a:rPr>
              <a:t>жевательные движения);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         Постучали              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     (</a:t>
            </a:r>
            <a:r>
              <a:rPr lang="ru-RU" sz="1400" i="1" dirty="0" smtClean="0">
                <a:solidFill>
                  <a:srgbClr val="7030A0"/>
                </a:solidFill>
              </a:rPr>
              <a:t>постучать зубами);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И с котенком побежали.  </a:t>
            </a: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(Движение языком вперед-назад);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Кот снежинки ртом ловил,  </a:t>
            </a: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(ловить ртом воображаемые снежинки);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Влево, вправо он ходил.  </a:t>
            </a: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(движение языком вправо-влево);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Скучно Рыжику, ребятки,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Поиграем с ним мы в прятки.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 (</a:t>
            </a:r>
            <a:r>
              <a:rPr lang="ru-RU" sz="1400" i="1" dirty="0" smtClean="0">
                <a:solidFill>
                  <a:srgbClr val="7030A0"/>
                </a:solidFill>
              </a:rPr>
              <a:t>закрыть ладошками глаза, спрятаться).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/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Упражнение «Сытый хомячок»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Надуть обе щеки</a:t>
            </a:r>
          </a:p>
          <a:p>
            <a:pPr algn="ctr"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Упражнение «Мишка хочет спать».</a:t>
            </a:r>
            <a:r>
              <a:rPr lang="ru-RU" sz="1400" dirty="0" smtClean="0">
                <a:solidFill>
                  <a:srgbClr val="7030A0"/>
                </a:solidFill>
              </a:rPr>
              <a:t> 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(ребенок укладывает Мишку, произносит «Бай!!!)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Напоили мишку чаем,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А теперь его качаем,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Спать пора, засыпай.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«Бай-бай-бай!»</a:t>
            </a:r>
          </a:p>
          <a:p>
            <a:pPr algn="ctr"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Упражнение «Ладушки»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Поиграйте в ладушки, проговаривая </a:t>
            </a:r>
            <a:r>
              <a:rPr lang="ru-RU" sz="1400" i="1" dirty="0" err="1" smtClean="0">
                <a:solidFill>
                  <a:srgbClr val="7030A0"/>
                </a:solidFill>
              </a:rPr>
              <a:t>потешку</a:t>
            </a:r>
            <a:r>
              <a:rPr lang="ru-RU" sz="1400" i="1" dirty="0" smtClean="0">
                <a:solidFill>
                  <a:srgbClr val="7030A0"/>
                </a:solidFill>
              </a:rPr>
              <a:t> и </a:t>
            </a: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одновременно выполняя движения руками. Звук А произносите четко и громко.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Ой, ладушки, ладушки,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Испекли оладушки,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 окно поставили</a:t>
            </a: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(поверните руки ладонями вверх),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Остывать заставили </a:t>
            </a:r>
            <a:r>
              <a:rPr lang="ru-RU" sz="1400" i="1" dirty="0" smtClean="0">
                <a:solidFill>
                  <a:srgbClr val="7030A0"/>
                </a:solidFill>
              </a:rPr>
              <a:t>(подуйте на ладони).</a:t>
            </a:r>
            <a:endParaRPr lang="ru-RU" sz="1400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Выразительность речи.</a:t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endParaRPr lang="ru-RU" sz="3200" b="1" dirty="0"/>
          </a:p>
        </p:txBody>
      </p:sp>
      <p:pic>
        <p:nvPicPr>
          <p:cNvPr id="4" name="цыплята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763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4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зайцы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763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29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71600" y="-3556073"/>
            <a:ext cx="7272808" cy="10525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400" b="1" dirty="0" smtClean="0">
              <a:solidFill>
                <a:srgbClr val="993366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400" b="1" dirty="0" smtClean="0">
              <a:solidFill>
                <a:srgbClr val="993366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400" b="1" dirty="0" smtClean="0">
              <a:solidFill>
                <a:srgbClr val="993366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400" b="1" dirty="0" smtClean="0">
              <a:solidFill>
                <a:srgbClr val="993366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3600" b="1" dirty="0" smtClean="0">
              <a:solidFill>
                <a:srgbClr val="993366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Что такое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логоритмика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Логоритмика для детей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это игровой метод работы с детьми, при котором используются музыкальные, двигательные и словесные методы.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При помощи 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логоритмики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повышается: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ловкость, совершенствуется крупная и мелкая моторика;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ребенок обретает навык правильного выдоха при говорении; 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улучшается мимика, интонация и темп речи;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развивается активность артикуляционного аппарата, улучшается общее звучание речи;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раскрываются творческие возможности ребенка, учатся подражать, изображать разные эмоции;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971600" y="919362"/>
            <a:ext cx="7056784" cy="346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Виды заданий по 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логоритмике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Ходьба, ритмичные движения;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Упражнения на укрепление мышечного тонуса;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Укрепление диафрагмального дыхания;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Развитие голоса;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Автоматизация звуков;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Развитие  артикуляционной моторики;</a:t>
            </a:r>
            <a:endParaRPr kumimoji="0" lang="ru-RU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Выразительность речи.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983891"/>
                </a:solidFill>
                <a:latin typeface="Monotype Corsiva" pitchFamily="66" charset="0"/>
              </a:rPr>
              <a:t>Упражнения на развитие моторики, ритмичных движений</a:t>
            </a:r>
            <a:endParaRPr lang="ru-RU" sz="3200" b="1" dirty="0">
              <a:solidFill>
                <a:srgbClr val="983891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Динамические упражнения на развитие чувства ритма: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</a:t>
            </a:r>
            <a:r>
              <a:rPr lang="ru-RU" sz="1400" dirty="0" err="1" smtClean="0">
                <a:solidFill>
                  <a:srgbClr val="7030A0"/>
                </a:solidFill>
              </a:rPr>
              <a:t>Ти-ти-ти</a:t>
            </a:r>
            <a:r>
              <a:rPr lang="ru-RU" sz="1400" dirty="0" smtClean="0">
                <a:solidFill>
                  <a:srgbClr val="7030A0"/>
                </a:solidFill>
              </a:rPr>
              <a:t> — куда же нам пойти? (</a:t>
            </a:r>
            <a:r>
              <a:rPr lang="ru-RU" sz="1400" i="1" dirty="0" smtClean="0">
                <a:solidFill>
                  <a:srgbClr val="7030A0"/>
                </a:solidFill>
              </a:rPr>
              <a:t>Хлопки в ладоши, отмечающие метрическую пульсацию.)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</a:t>
            </a:r>
            <a:r>
              <a:rPr lang="ru-RU" sz="1400" dirty="0" err="1" smtClean="0">
                <a:solidFill>
                  <a:srgbClr val="7030A0"/>
                </a:solidFill>
              </a:rPr>
              <a:t>Ать-ать-ать</a:t>
            </a:r>
            <a:r>
              <a:rPr lang="ru-RU" sz="1400" dirty="0" smtClean="0">
                <a:solidFill>
                  <a:srgbClr val="7030A0"/>
                </a:solidFill>
              </a:rPr>
              <a:t> — в лес отправимся гулять. (</a:t>
            </a:r>
            <a:r>
              <a:rPr lang="ru-RU" sz="1400" i="1" dirty="0" smtClean="0">
                <a:solidFill>
                  <a:srgbClr val="7030A0"/>
                </a:solidFill>
              </a:rPr>
              <a:t>Шлепки ладонями по коленям.)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</a:t>
            </a:r>
            <a:r>
              <a:rPr lang="ru-RU" sz="1400" dirty="0" err="1" smtClean="0">
                <a:solidFill>
                  <a:srgbClr val="7030A0"/>
                </a:solidFill>
              </a:rPr>
              <a:t>Ать-ать-ать</a:t>
            </a:r>
            <a:r>
              <a:rPr lang="ru-RU" sz="1400" dirty="0" smtClean="0">
                <a:solidFill>
                  <a:srgbClr val="7030A0"/>
                </a:solidFill>
              </a:rPr>
              <a:t> — будем прыгать и скакать. (</a:t>
            </a:r>
            <a:r>
              <a:rPr lang="ru-RU" sz="1400" i="1" dirty="0" err="1" smtClean="0">
                <a:solidFill>
                  <a:srgbClr val="7030A0"/>
                </a:solidFill>
              </a:rPr>
              <a:t>Перетопы</a:t>
            </a:r>
            <a:r>
              <a:rPr lang="ru-RU" sz="1400" i="1" dirty="0" smtClean="0">
                <a:solidFill>
                  <a:srgbClr val="7030A0"/>
                </a:solidFill>
              </a:rPr>
              <a:t> ногами</a:t>
            </a:r>
            <a:r>
              <a:rPr lang="ru-RU" sz="1400" dirty="0" smtClean="0">
                <a:solidFill>
                  <a:srgbClr val="7030A0"/>
                </a:solidFill>
              </a:rPr>
              <a:t>.)</a:t>
            </a:r>
          </a:p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«Прогулка»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Раз-два-три, раз-два-три —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По дорожке мы пошли. (</a:t>
            </a:r>
            <a:r>
              <a:rPr lang="ru-RU" sz="1400" i="1" dirty="0" smtClean="0">
                <a:solidFill>
                  <a:srgbClr val="7030A0"/>
                </a:solidFill>
              </a:rPr>
              <a:t>Шаг марша).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Петлять тропинка начала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Среди высоких трав,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По ней шагаем мы легко,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Головушку подняв. (</a:t>
            </a:r>
            <a:r>
              <a:rPr lang="ru-RU" sz="1400" i="1" dirty="0" smtClean="0">
                <a:solidFill>
                  <a:srgbClr val="7030A0"/>
                </a:solidFill>
              </a:rPr>
              <a:t>Ходьба «змейкой».)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Вот мы кочки увидали,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Через них мы прыгать стали. (</a:t>
            </a:r>
            <a:r>
              <a:rPr lang="ru-RU" sz="1400" i="1" dirty="0" smtClean="0">
                <a:solidFill>
                  <a:srgbClr val="7030A0"/>
                </a:solidFill>
              </a:rPr>
              <a:t>Прыжки с продвижением вперед.)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Впереди течет ручей,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Подходите поскорей. (</a:t>
            </a:r>
            <a:r>
              <a:rPr lang="ru-RU" sz="1400" i="1" dirty="0" smtClean="0">
                <a:solidFill>
                  <a:srgbClr val="7030A0"/>
                </a:solidFill>
              </a:rPr>
              <a:t>Ходьба на носках, руки — в стороны.)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Руки в стороны расставим,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Переходить его мы станем.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Лес осенний увидали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И к нему все побежали. (</a:t>
            </a:r>
            <a:r>
              <a:rPr lang="ru-RU" sz="1400" i="1" dirty="0" smtClean="0">
                <a:solidFill>
                  <a:srgbClr val="7030A0"/>
                </a:solidFill>
              </a:rPr>
              <a:t>Бег по кругу.)</a:t>
            </a: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Посмотрела на бегу.</a:t>
            </a:r>
          </a:p>
          <a:p>
            <a:pPr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         Кто пасется на лугу.</a:t>
            </a:r>
          </a:p>
          <a:p>
            <a:pPr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976664"/>
          </a:xfrm>
        </p:spPr>
        <p:txBody>
          <a:bodyPr/>
          <a:lstStyle/>
          <a:p>
            <a:r>
              <a:rPr lang="ru-RU" sz="1400" b="1" i="1" dirty="0" smtClean="0">
                <a:solidFill>
                  <a:srgbClr val="7030A0"/>
                </a:solidFill>
              </a:rPr>
              <a:t>«Мы идем та-та-та…»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идем: та-та-та. (</a:t>
            </a:r>
            <a:r>
              <a:rPr lang="ru-RU" sz="1400" i="1" dirty="0" smtClean="0">
                <a:solidFill>
                  <a:srgbClr val="7030A0"/>
                </a:solidFill>
              </a:rPr>
              <a:t>Обычная ходьба</a:t>
            </a:r>
            <a:r>
              <a:rPr lang="ru-RU" sz="1400" dirty="0" smtClean="0">
                <a:solidFill>
                  <a:srgbClr val="7030A0"/>
                </a:solidFill>
              </a:rPr>
              <a:t>.)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поем: ля-ля-ля. (</a:t>
            </a:r>
            <a:r>
              <a:rPr lang="ru-RU" sz="1400" i="1" dirty="0" smtClean="0">
                <a:solidFill>
                  <a:srgbClr val="7030A0"/>
                </a:solidFill>
              </a:rPr>
              <a:t>Ходьба на носках.)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едем: ту-ту-ту. (</a:t>
            </a:r>
            <a:r>
              <a:rPr lang="ru-RU" sz="1400" i="1" dirty="0" smtClean="0">
                <a:solidFill>
                  <a:srgbClr val="7030A0"/>
                </a:solidFill>
              </a:rPr>
              <a:t>Ходьба на всей стопе, руки согнуты в локтях («паровоз»).)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кричим: ау-ау. (</a:t>
            </a:r>
            <a:r>
              <a:rPr lang="ru-RU" sz="1400" i="1" dirty="0" smtClean="0">
                <a:solidFill>
                  <a:srgbClr val="7030A0"/>
                </a:solidFill>
              </a:rPr>
              <a:t>Стоя на месте, говорят, приложив руки рупором ко рту</a:t>
            </a:r>
            <a:r>
              <a:rPr lang="ru-RU" sz="1400" dirty="0" smtClean="0">
                <a:solidFill>
                  <a:srgbClr val="7030A0"/>
                </a:solidFill>
              </a:rPr>
              <a:t>.)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Раз, два, три — выросли цветы. (</a:t>
            </a:r>
            <a:r>
              <a:rPr lang="ru-RU" sz="1400" i="1" dirty="0" smtClean="0">
                <a:solidFill>
                  <a:srgbClr val="7030A0"/>
                </a:solidFill>
              </a:rPr>
              <a:t>Медленно вставать из положения сидя.)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К солнцу потянулись высоко, высоко! (</a:t>
            </a:r>
            <a:r>
              <a:rPr lang="ru-RU" sz="1400" i="1" dirty="0" smtClean="0">
                <a:solidFill>
                  <a:srgbClr val="7030A0"/>
                </a:solidFill>
              </a:rPr>
              <a:t>Поднять вверх руки, потянуться.)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Цветам тепло и хорошо! (</a:t>
            </a:r>
            <a:r>
              <a:rPr lang="ru-RU" sz="1400" i="1" dirty="0" smtClean="0">
                <a:solidFill>
                  <a:srgbClr val="7030A0"/>
                </a:solidFill>
              </a:rPr>
              <a:t>Обмахивать лицо руками.)</a:t>
            </a:r>
            <a:br>
              <a:rPr lang="ru-RU" sz="1400" i="1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/>
            </a:r>
            <a:br>
              <a:rPr lang="ru-RU" sz="1400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>«Сапожки»</a:t>
            </a:r>
            <a:r>
              <a:rPr lang="ru-RU" sz="1400" b="1" dirty="0" smtClean="0">
                <a:solidFill>
                  <a:srgbClr val="7030A0"/>
                </a:solidFill>
              </a:rPr>
              <a:t> 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(выполнение движений по тексту)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Папа в сапожищах: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Топ-топ-топ!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Мамочка в сапожках: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Шлёп-шлёп.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А я, детка, крошка,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 маленьких сапожках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Быстро по дорожке: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Топ-топ-топ-топ!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/>
          <a:lstStyle/>
          <a:p>
            <a:r>
              <a:rPr lang="ru-RU" sz="1400" b="1" i="1" dirty="0" smtClean="0">
                <a:solidFill>
                  <a:srgbClr val="7030A0"/>
                </a:solidFill>
              </a:rPr>
              <a:t>«Во сыром бору </a:t>
            </a:r>
            <a:r>
              <a:rPr lang="ru-RU" sz="1400" b="1" i="1" dirty="0" err="1" smtClean="0">
                <a:solidFill>
                  <a:srgbClr val="7030A0"/>
                </a:solidFill>
              </a:rPr>
              <a:t>елонька</a:t>
            </a:r>
            <a:r>
              <a:rPr lang="ru-RU" sz="1400" b="1" i="1" dirty="0" smtClean="0">
                <a:solidFill>
                  <a:srgbClr val="7030A0"/>
                </a:solidFill>
              </a:rPr>
              <a:t>…»</a:t>
            </a:r>
            <a:endParaRPr lang="ru-RU" sz="1400" b="1" i="1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1412776"/>
            <a:ext cx="4572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Во сыром бору </a:t>
            </a:r>
            <a:r>
              <a:rPr lang="ru-RU" sz="1400" dirty="0" err="1" smtClean="0">
                <a:solidFill>
                  <a:srgbClr val="7030A0"/>
                </a:solidFill>
              </a:rPr>
              <a:t>елонька</a:t>
            </a:r>
            <a:r>
              <a:rPr lang="ru-RU" sz="1400" dirty="0" smtClean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ru-RU" sz="1400" i="1" dirty="0" smtClean="0">
                <a:solidFill>
                  <a:srgbClr val="7030A0"/>
                </a:solidFill>
              </a:rPr>
              <a:t>(Встать прямо, прямые и жесткие руки внизу чуть</a:t>
            </a:r>
          </a:p>
          <a:p>
            <a:pPr algn="ctr"/>
            <a:r>
              <a:rPr lang="ru-RU" sz="1400" i="1" dirty="0" smtClean="0">
                <a:solidFill>
                  <a:srgbClr val="7030A0"/>
                </a:solidFill>
              </a:rPr>
              <a:t>развести в стороны)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</a:p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Под </a:t>
            </a:r>
            <a:r>
              <a:rPr lang="ru-RU" sz="1400" dirty="0" err="1" smtClean="0">
                <a:solidFill>
                  <a:srgbClr val="7030A0"/>
                </a:solidFill>
              </a:rPr>
              <a:t>елонькой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dirty="0" err="1" smtClean="0">
                <a:solidFill>
                  <a:srgbClr val="7030A0"/>
                </a:solidFill>
              </a:rPr>
              <a:t>травонька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</a:p>
          <a:p>
            <a:pPr algn="ctr"/>
            <a:r>
              <a:rPr lang="ru-RU" sz="1400" i="1" dirty="0" smtClean="0">
                <a:solidFill>
                  <a:srgbClr val="7030A0"/>
                </a:solidFill>
              </a:rPr>
              <a:t>(Наклонившись и расставив ноги пошире, «гладить травку» из стороны в сторону)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</a:p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На </a:t>
            </a:r>
            <a:r>
              <a:rPr lang="ru-RU" sz="1400" dirty="0" err="1" smtClean="0">
                <a:solidFill>
                  <a:srgbClr val="7030A0"/>
                </a:solidFill>
              </a:rPr>
              <a:t>травоньке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dirty="0" err="1" smtClean="0">
                <a:solidFill>
                  <a:srgbClr val="7030A0"/>
                </a:solidFill>
              </a:rPr>
              <a:t>тропонька</a:t>
            </a:r>
            <a:r>
              <a:rPr lang="ru-RU" sz="1400" dirty="0" smtClean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По </a:t>
            </a:r>
            <a:r>
              <a:rPr lang="ru-RU" sz="1400" dirty="0" err="1" smtClean="0">
                <a:solidFill>
                  <a:srgbClr val="7030A0"/>
                </a:solidFill>
              </a:rPr>
              <a:t>тропоньке</a:t>
            </a:r>
            <a:r>
              <a:rPr lang="ru-RU" sz="1400" dirty="0" smtClean="0">
                <a:solidFill>
                  <a:srgbClr val="7030A0"/>
                </a:solidFill>
              </a:rPr>
              <a:t> идет Катенька,</a:t>
            </a:r>
          </a:p>
          <a:p>
            <a:pPr algn="ctr"/>
            <a:r>
              <a:rPr lang="ru-RU" sz="1400" i="1" dirty="0" smtClean="0">
                <a:solidFill>
                  <a:srgbClr val="7030A0"/>
                </a:solidFill>
              </a:rPr>
              <a:t>(Взяться за руки, образуя круг, и двигаться хороводным шагом).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По ельничкам, по </a:t>
            </a:r>
            <a:r>
              <a:rPr lang="ru-RU" sz="1400" dirty="0" err="1" smtClean="0">
                <a:solidFill>
                  <a:srgbClr val="7030A0"/>
                </a:solidFill>
              </a:rPr>
              <a:t>березничкам</a:t>
            </a:r>
            <a:r>
              <a:rPr lang="ru-RU" sz="1400" dirty="0" smtClean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ru-RU" sz="1400" i="1" dirty="0" smtClean="0">
                <a:solidFill>
                  <a:srgbClr val="7030A0"/>
                </a:solidFill>
              </a:rPr>
              <a:t>(Топающий шаг по кругу).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По </a:t>
            </a:r>
            <a:r>
              <a:rPr lang="ru-RU" sz="1400" dirty="0" err="1" smtClean="0">
                <a:solidFill>
                  <a:srgbClr val="7030A0"/>
                </a:solidFill>
              </a:rPr>
              <a:t>часту</a:t>
            </a:r>
            <a:r>
              <a:rPr lang="ru-RU" sz="1400" dirty="0" smtClean="0">
                <a:solidFill>
                  <a:srgbClr val="7030A0"/>
                </a:solidFill>
              </a:rPr>
              <a:t> леску, по орешнику.</a:t>
            </a:r>
            <a:r>
              <a:rPr lang="ru-RU" sz="1400" b="1" dirty="0" smtClean="0">
                <a:solidFill>
                  <a:srgbClr val="7030A0"/>
                </a:solidFill>
              </a:rPr>
              <a:t> </a:t>
            </a:r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</a:rPr>
            </a:br>
            <a:r>
              <a:rPr lang="ru-RU" sz="1400" b="1" i="1" dirty="0" smtClean="0">
                <a:solidFill>
                  <a:srgbClr val="7030A0"/>
                </a:solidFill>
              </a:rPr>
              <a:t>«Ежик и барабан»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С барабаном ходит Ежик. 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На слова «Бум-бум-бум!» ребенок равномерно ударяет ладонями по коленям.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Целый день играет ежик: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С барабаном за плечами...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Ежик в сад забрел случайно.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Очень яблоки любил он.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Барабан в саду забыл он.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Ночью яблоки срывались,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И удары раздавались: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Ой, как зайчики струхнули!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Глаз до зорьки не сомкнули!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Бум-бум-бум!</a:t>
            </a:r>
            <a:br>
              <a:rPr lang="ru-RU" sz="1400" dirty="0" smtClean="0">
                <a:solidFill>
                  <a:srgbClr val="7030A0"/>
                </a:solidFill>
              </a:rPr>
            </a:br>
            <a:endParaRPr lang="ru-RU" sz="1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/>
          <a:lstStyle/>
          <a:p>
            <a:r>
              <a:rPr lang="ru-RU" sz="1400" b="1" dirty="0" smtClean="0">
                <a:solidFill>
                  <a:srgbClr val="7030A0"/>
                </a:solidFill>
              </a:rPr>
              <a:t>«Карусели»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на карусели сели.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Ребенок  встает в парус родителем. Взявшись за руки, кружатся.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Завертелись карусели.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Пересели на качели,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Вверх летели,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Взявшись за руки, один стоит, другой приседает, потом — наоборот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Вниз летели.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А теперь с тобой вдвоем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на лодочке плывем.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Ветер по морю гуляет,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Взявшись за руки, качаются вправо-влево, вперед-назад.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Ветер лодочку качает.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Весла в руки мы берем,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Изображают, сидя на полу, как «гребут веслами».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Быстро к берегу гребем.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К берегу пристала лодка.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Встают прыжком.</a:t>
            </a:r>
            <a:r>
              <a:rPr lang="ru-RU" sz="1400" dirty="0" smtClean="0">
                <a:solidFill>
                  <a:srgbClr val="7030A0"/>
                </a:solidFill>
              </a:rPr>
              <a:t/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Мы на берег прыгнем ловко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dirty="0" smtClean="0">
                <a:solidFill>
                  <a:srgbClr val="7030A0"/>
                </a:solidFill>
              </a:rPr>
              <a:t>И поскачем по лужайке,</a:t>
            </a:r>
            <a:br>
              <a:rPr lang="ru-RU" sz="1400" dirty="0" smtClean="0">
                <a:solidFill>
                  <a:srgbClr val="7030A0"/>
                </a:solidFill>
              </a:rPr>
            </a:br>
            <a:r>
              <a:rPr lang="ru-RU" sz="1400" i="1" dirty="0" smtClean="0">
                <a:solidFill>
                  <a:srgbClr val="7030A0"/>
                </a:solidFill>
              </a:rPr>
              <a:t>Скачут на двух ногах.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Упражнения на укрепление мышечного тонуса;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ctr">
              <a:buNone/>
            </a:pPr>
            <a:r>
              <a:rPr lang="ru-RU" sz="1400" b="1" i="1" dirty="0" smtClean="0">
                <a:solidFill>
                  <a:srgbClr val="7030A0"/>
                </a:solidFill>
              </a:rPr>
              <a:t>«Лягушата»</a:t>
            </a:r>
            <a:endParaRPr lang="ru-RU" sz="1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400" i="1" dirty="0" smtClean="0">
                <a:solidFill>
                  <a:srgbClr val="7030A0"/>
                </a:solidFill>
              </a:rPr>
              <a:t>(Родитель помогает ребенку  в выполнении движений, соответствующих тексту)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Лягушата встали, потянулись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И друг другу улыбнулись.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Выгибают спинки,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Спинки-тростинки.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Ножками затопали,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Ручками захлопали.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Постучим ладошкой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По ручкам мы немножко.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А потом, потом, потом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Грудку мы чуть-чуть побьем.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Хлоп-хлоп тут и там,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И немного по бокам.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Хлопают ладошки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Нас уже по ножкам.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Погладили ладошки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И ручки, и ножки.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Лягушата скажут: «</a:t>
            </a:r>
            <a:r>
              <a:rPr lang="ru-RU" sz="1400" dirty="0" err="1" smtClean="0">
                <a:solidFill>
                  <a:srgbClr val="7030A0"/>
                </a:solidFill>
              </a:rPr>
              <a:t>Ква</a:t>
            </a:r>
            <a:r>
              <a:rPr lang="ru-RU" sz="1400" dirty="0" smtClean="0">
                <a:solidFill>
                  <a:srgbClr val="7030A0"/>
                </a:solidFill>
              </a:rPr>
              <a:t>!</a:t>
            </a:r>
          </a:p>
          <a:p>
            <a:pPr algn="ctr">
              <a:buNone/>
            </a:pPr>
            <a:r>
              <a:rPr lang="ru-RU" sz="1400" dirty="0" smtClean="0">
                <a:solidFill>
                  <a:srgbClr val="7030A0"/>
                </a:solidFill>
              </a:rPr>
              <a:t>Прыгать весело, друзья!»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152140594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s1521405943</Template>
  <TotalTime>101</TotalTime>
  <Words>760</Words>
  <Application>Microsoft Office PowerPoint</Application>
  <PresentationFormat>Экран (4:3)</PresentationFormat>
  <Paragraphs>165</Paragraphs>
  <Slides>19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s1521405943</vt:lpstr>
      <vt:lpstr>Логоритмика для развития речи детей дошкольного возраста</vt:lpstr>
      <vt:lpstr>Слайд 2</vt:lpstr>
      <vt:lpstr>Слайд 3</vt:lpstr>
      <vt:lpstr>Упражнения на развитие моторики, ритмичных движений</vt:lpstr>
      <vt:lpstr>«Мы идем та-та-та…» Мы идем: та-та-та. (Обычная ходьба.) Мы поем: ля-ля-ля. (Ходьба на носках.) Мы едем: ту-ту-ту. (Ходьба на всей стопе, руки согнуты в локтях («паровоз»).) Мы кричим: ау-ау. (Стоя на месте, говорят, приложив руки рупором ко рту.)  Раз, два, три — выросли цветы. (Медленно вставать из положения сидя.) К солнцу потянулись высоко, высоко! (Поднять вверх руки, потянуться.) Цветам тепло и хорошо! (Обмахивать лицо руками.)  «Сапожки»  (выполнение движений по тексту) Папа в сапожищах: Топ-топ-топ! Мамочка в сапожках: Шлёп-шлёп. А я, детка, крошка, В маленьких сапожках Быстро по дорожке: Топ-топ-топ-топ!      </vt:lpstr>
      <vt:lpstr>«Во сыром бору елонька…»</vt:lpstr>
      <vt:lpstr>        «Ежик и барабан» С барабаном ходит Ежик. Бум-бум-бум! На слова «Бум-бум-бум!» ребенок равномерно ударяет ладонями по коленям. Целый день играет ежик: Бум-бум-бум! С барабаном за плечами... Бум-бум-бум! Ежик в сад забрел случайно. Бум-бум-бум! Очень яблоки любил он. Бум-бум-бум! Барабан в саду забыл он. Бум-бум-бум! Ночью яблоки срывались, Бум-бум-бум! И удары раздавались: Бум-бум-бум! Ой, как зайчики струхнули! Бум-бум-бум! Глаз до зорьки не сомкнули! Бум-бум-бум! </vt:lpstr>
      <vt:lpstr>«Карусели» Мы на карусели сели. Ребенок  встает в парус родителем. Взявшись за руки, кружатся. Завертелись карусели. Пересели на качели, Вверх летели, Взявшись за руки, один стоит, другой приседает, потом — наоборот. Вниз летели. А теперь с тобой вдвоем Мы на лодочке плывем. Ветер по морю гуляет, Взявшись за руки, качаются вправо-влево, вперед-назад. Ветер лодочку качает. Весла в руки мы берем, Изображают, сидя на полу, как «гребут веслами». Быстро к берегу гребем. К берегу пристала лодка. Встают прыжком. Мы на берег прыгнем ловко И поскачем по лужайке, Скачут на двух ногах. </vt:lpstr>
      <vt:lpstr> Упражнения на укрепление мышечного тонуса; </vt:lpstr>
      <vt:lpstr>  «Рукавицы»  (Массаж ребенку выполняют родители) Вяжет бабушка Лисица Всем лисятам рукавицы: (Поочередно потереть большим пальцем подушечки остальных пальцев.) Для лисенка Саши, Для лисички Маши, Для лисенка Коли, Для лисички Оли, (Поочередный массаж пальцев левой руки, начиная с большого (при повторении массировать пальцы правой руки). А маленькие рукавички Для Наташеньки-лисички. В рукавичках — да-да-да! — (Потереть ладони друг о друга.) Не замерзнем никогда! — А у нас есть валенки, — Отвечали Заиньки. — Что нам вьюга да метель?.. Хочешь, Мишенька, примерь.   . </vt:lpstr>
      <vt:lpstr>Массаж спины «Дождь» Ребенок садится спиной к родителям, которые выполняют движения: Дождь! Дождь! Надо нам Расходиться по домам. (Хлопки ладонями по спине.) Гром! Гром, как из пушек. Нынче праздник у лягушек. (Поколачивание кулачками.) Град! Град! Сыплет град! Все под крышами сидят. (Постукивание пальчиками.) Только мой братишка в луже Ловит рыбу нам на ужин. (Поглаживание спины ладошками.)</vt:lpstr>
      <vt:lpstr> Развитие  диафрагмального дыхания; </vt:lpstr>
      <vt:lpstr>Развитие голоса , интонационной выразительности</vt:lpstr>
      <vt:lpstr> Автоматизация звуков; </vt:lpstr>
      <vt:lpstr>Слайд 15</vt:lpstr>
      <vt:lpstr> Развитие  артикуляционной моторики; </vt:lpstr>
      <vt:lpstr>Слайд 17</vt:lpstr>
      <vt:lpstr> Выразительность речи.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Логоритмика для развития речи детей дошкольного возраста</dc:title>
  <dc:creator>Евгений</dc:creator>
  <cp:lastModifiedBy>Евгений</cp:lastModifiedBy>
  <cp:revision>9</cp:revision>
  <dcterms:created xsi:type="dcterms:W3CDTF">2019-09-29T07:48:01Z</dcterms:created>
  <dcterms:modified xsi:type="dcterms:W3CDTF">2019-10-01T04:07:07Z</dcterms:modified>
</cp:coreProperties>
</file>