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8" r:id="rId5"/>
    <p:sldId id="264" r:id="rId6"/>
    <p:sldId id="265" r:id="rId7"/>
    <p:sldId id="27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btube.ru/upload/video/thumbs/medium/2013/05/22/bb25ecb13d13fbe097daadd752b276c1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zone.ru/image.jpg?dir=multimedia/audio_cd_covers/1013212795.jpg" TargetMode="External"/><Relationship Id="rId5" Type="http://schemas.openxmlformats.org/officeDocument/2006/relationships/hyperlink" Target="http://hicarus.ru/photo/b2/b23c356d0020a4690f8cee97234d1213.jpg" TargetMode="External"/><Relationship Id="rId4" Type="http://schemas.openxmlformats.org/officeDocument/2006/relationships/hyperlink" Target="https://www.smartytoys.ru/images/store/2348_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№12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«Достроим дома»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20162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</a:rPr>
              <a:t>овладение </a:t>
            </a:r>
            <a:r>
              <a:rPr lang="ru-RU" sz="2400" dirty="0" smtClean="0">
                <a:solidFill>
                  <a:prstClr val="black"/>
                </a:solidFill>
              </a:rPr>
              <a:t>действиями замещения определенного количества предметов фишками (при отборе требуемого количества).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75248"/>
            <a:ext cx="7704856" cy="1777888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>
                <a:solidFill>
                  <a:prstClr val="black"/>
                </a:solidFill>
              </a:rPr>
              <a:t>обучение детей способу обозначения количества предметов заместителями и отбора количества </a:t>
            </a:r>
            <a:r>
              <a:rPr lang="ru-RU" sz="2400" dirty="0" smtClean="0">
                <a:solidFill>
                  <a:prstClr val="black"/>
                </a:solidFill>
              </a:rPr>
              <a:t>предметов, соответствующего </a:t>
            </a:r>
            <a:r>
              <a:rPr lang="ru-RU" sz="2400" dirty="0">
                <a:solidFill>
                  <a:prstClr val="black"/>
                </a:solidFill>
              </a:rPr>
              <a:t>заданному </a:t>
            </a:r>
            <a:r>
              <a:rPr lang="ru-RU" sz="2400" dirty="0" smtClean="0">
                <a:solidFill>
                  <a:prstClr val="black"/>
                </a:solidFill>
              </a:rPr>
              <a:t>и обозначенному фишками.</a:t>
            </a:r>
            <a:endParaRPr lang="ru-RU" sz="2400" dirty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0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67" t="22700" r="32727" b="17475"/>
          <a:stretch/>
        </p:blipFill>
        <p:spPr bwMode="auto">
          <a:xfrm>
            <a:off x="1536406" y="4530946"/>
            <a:ext cx="2105980" cy="2327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2656909"/>
            <a:chOff x="1564400" y="-186779"/>
            <a:chExt cx="5704352" cy="288021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2880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20186" y="-98855"/>
              <a:ext cx="5357097" cy="186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Кар-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Карыч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Здравствуйте ребята! Посмотрите, какие красивые дома 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мы построили – целую улицу.  </a:t>
              </a:r>
            </a:p>
            <a:p>
              <a:pPr algn="ctr"/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Но где же крыши? Как мы будем в них жить? 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Кар-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Карыч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Нужно съездить на склад и привезти крыши?</a:t>
              </a:r>
            </a:p>
            <a:p>
              <a:pPr algn="ctr"/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Я съезжу, но как узнать, сколько нужно привезти крыш?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Кар-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Карыч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Ребята, подскажите,  с помощью чего мы можем узнать количество крыш? Правильно, с помощью фишек.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13267" y="2399392"/>
            <a:ext cx="1440118" cy="2221471"/>
            <a:chOff x="395536" y="1844824"/>
            <a:chExt cx="1656184" cy="20882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5536" y="1844824"/>
              <a:ext cx="1656184" cy="20882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11560" y="2060848"/>
              <a:ext cx="504056" cy="57606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429" y="2840449"/>
              <a:ext cx="530225" cy="6032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825750"/>
              <a:ext cx="530225" cy="6032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015" y="2047255"/>
              <a:ext cx="530225" cy="6032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725" y="4620863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2618" y="2399392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516" y="2148890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030" y="2399392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8755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77" b="10034"/>
          <a:stretch/>
        </p:blipFill>
        <p:spPr bwMode="auto">
          <a:xfrm>
            <a:off x="79210" y="5229200"/>
            <a:ext cx="2276327" cy="15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144818" y="-27708"/>
            <a:ext cx="4874441" cy="1502239"/>
            <a:chOff x="1820186" y="-186778"/>
            <a:chExt cx="5448567" cy="272461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144" y="-186778"/>
              <a:ext cx="5343609" cy="2724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20186" y="57428"/>
              <a:ext cx="5229505" cy="217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          -</a:t>
              </a:r>
              <a:r>
                <a:rPr lang="ru-RU" sz="1400" b="1" dirty="0" smtClean="0">
                  <a:solidFill>
                    <a:srgbClr val="FFFF00"/>
                  </a:solidFill>
                </a:rPr>
                <a:t>Раскладываем фишки</a:t>
              </a:r>
              <a:r>
                <a:rPr lang="ru-RU" sz="1400" b="1" dirty="0">
                  <a:solidFill>
                    <a:srgbClr val="FFFF00"/>
                  </a:solidFill>
                </a:rPr>
                <a:t> </a:t>
              </a:r>
              <a:r>
                <a:rPr lang="ru-RU" sz="1400" b="1" dirty="0" smtClean="0">
                  <a:solidFill>
                    <a:srgbClr val="FFFF00"/>
                  </a:solidFill>
                </a:rPr>
                <a:t> (жми мышкой).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</a:rPr>
                <a:t>  -А оставшиеся фишки нам нужны? Тогда их убираем (жми мышкой</a:t>
              </a:r>
              <a:r>
                <a:rPr lang="ru-RU" sz="1400" b="1" dirty="0">
                  <a:solidFill>
                    <a:srgbClr val="FFFF00"/>
                  </a:solidFill>
                </a:rPr>
                <a:t>). </a:t>
              </a:r>
              <a:endParaRPr lang="ru-RU" sz="14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</a:rPr>
                <a:t>-Собираем фишки в корзинку и </a:t>
              </a:r>
              <a:r>
                <a:rPr lang="ru-RU" sz="1400" b="1" dirty="0">
                  <a:solidFill>
                    <a:srgbClr val="FFFF00"/>
                  </a:solidFill>
                </a:rPr>
                <a:t>едем на </a:t>
              </a:r>
              <a:r>
                <a:rPr lang="ru-RU" sz="1400" b="1" dirty="0" smtClean="0">
                  <a:solidFill>
                    <a:srgbClr val="FFFF00"/>
                  </a:solidFill>
                </a:rPr>
                <a:t>склад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</a:rPr>
                <a:t>(жми мышкой).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13267" y="1504003"/>
            <a:ext cx="1440118" cy="2221471"/>
            <a:chOff x="395536" y="1844824"/>
            <a:chExt cx="1656184" cy="20882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5536" y="1844824"/>
              <a:ext cx="1656184" cy="20882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11560" y="2060848"/>
              <a:ext cx="504056" cy="57606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429" y="2840449"/>
              <a:ext cx="530225" cy="6032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825750"/>
              <a:ext cx="530225" cy="6032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015" y="2047255"/>
              <a:ext cx="530225" cy="6032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029" y="4617918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877" y="1504003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89211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039" y="1511108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719" y="1789211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692222" y="6209604"/>
            <a:ext cx="441041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44055" y="6209604"/>
            <a:ext cx="441041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469" y="6190802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868" y="6190802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450" y="6186903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789" y="6186903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607" y="6186903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510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22014 -0.374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08038 -0.3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3889 -0.372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7239 -0.34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30747 -0.37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14 -0.37408 L -0.22014 -0.124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-0.33056 L -0.22205 -0.1416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-0.37269 L -0.39427 -0.06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39 -0.34051 L -0.38681 -0.035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47 -0.37199 L -0.3776 -0.0673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8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636068" y="4172524"/>
            <a:ext cx="3312368" cy="980728"/>
            <a:chOff x="1564400" y="-95140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95140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29049" y="146456"/>
              <a:ext cx="5040559" cy="138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Вот на этой грузовой машине я и поеду на склад за крышами.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1" t="20312" r="3804" b="16572"/>
          <a:stretch/>
        </p:blipFill>
        <p:spPr bwMode="auto">
          <a:xfrm>
            <a:off x="4941849" y="4662888"/>
            <a:ext cx="4176464" cy="201559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15" t="6218" r="23822"/>
          <a:stretch/>
        </p:blipFill>
        <p:spPr bwMode="auto">
          <a:xfrm>
            <a:off x="1343891" y="4878184"/>
            <a:ext cx="1136072" cy="19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727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868 0.05387 L 0.54306 -0.08324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-6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33333E-6 L -1.05538 0.0210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78" y="10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4305 -0.08324 L -0.4257 -0.072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3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051720" y="26030"/>
            <a:ext cx="7079436" cy="1602769"/>
            <a:chOff x="1564400" y="-95139"/>
            <a:chExt cx="5554521" cy="222543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95139"/>
              <a:ext cx="5554521" cy="22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76675" y="-95139"/>
              <a:ext cx="5040559" cy="183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Лосяш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, мне нужны крыши для домов».</a:t>
              </a:r>
            </a:p>
            <a:p>
              <a:pPr algn="ctr"/>
              <a:r>
                <a:rPr lang="ru-RU" sz="1600" b="1" dirty="0" err="1" smtClean="0">
                  <a:solidFill>
                    <a:srgbClr val="FFFF00"/>
                  </a:solidFill>
                </a:rPr>
                <a:t>Лосяш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«Сколько тебе погрузить крыш?»</a:t>
              </a:r>
            </a:p>
            <a:p>
              <a:pPr algn="ctr"/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«А крыш мне нужно столько, сколько фишек в корзинке».</a:t>
              </a:r>
            </a:p>
            <a:p>
              <a:pPr algn="ctr"/>
              <a:r>
                <a:rPr lang="ru-RU" sz="1600" b="1" dirty="0" err="1" smtClean="0">
                  <a:solidFill>
                    <a:srgbClr val="FFFF00"/>
                  </a:solidFill>
                </a:rPr>
                <a:t>Лосяш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«Давай посмотрим» (жми мышкой). А теперь грузим крыши в машину (жми мышкой).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1" t="20312" r="3804" b="16572"/>
          <a:stretch/>
        </p:blipFill>
        <p:spPr bwMode="auto">
          <a:xfrm>
            <a:off x="4967536" y="4842401"/>
            <a:ext cx="4176464" cy="201559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15" t="6218" r="23822"/>
          <a:stretch/>
        </p:blipFill>
        <p:spPr bwMode="auto">
          <a:xfrm>
            <a:off x="2540025" y="4842401"/>
            <a:ext cx="1136072" cy="19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4652"/>
            <a:ext cx="1256463" cy="167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258" y="4202113"/>
            <a:ext cx="22733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593" y="4696691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1436" y="470985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693" y="496909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5870" y="4461164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672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395536" y="1628799"/>
            <a:ext cx="1800200" cy="1080121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962" y="3284827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372" y="3291576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170" y="1613500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700" y="1613501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121" y="1614944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4938452"/>
            <a:ext cx="4411596" cy="1893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2237" y="4448961"/>
            <a:ext cx="12795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265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65243 -0.236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22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51371 -0.21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25209 -0.281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253 -0.320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66198 -0.041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8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4422 L 0.72066 0.402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24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338 L 0.48351 0.397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315 L 0.25087 0.397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2315 L 0.00937 0.397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273 L 0.60712 0.15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7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422401" y="-17753"/>
            <a:ext cx="3567581" cy="881636"/>
            <a:chOff x="3000923" y="-168722"/>
            <a:chExt cx="4236026" cy="159902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923" y="-168323"/>
              <a:ext cx="4236026" cy="1598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188184" y="-168722"/>
              <a:ext cx="3861507" cy="139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          -</a:t>
              </a:r>
              <a:r>
                <a:rPr lang="ru-RU" sz="1400" b="1" dirty="0" smtClean="0">
                  <a:solidFill>
                    <a:srgbClr val="FFFF00"/>
                  </a:solidFill>
                </a:rPr>
                <a:t>Вот мы и приехали. Теперь проверим, правильно ли мы привезли крыши (жми мышкой).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13267" y="1504003"/>
            <a:ext cx="1440118" cy="2221471"/>
            <a:chOff x="395536" y="1844824"/>
            <a:chExt cx="1656184" cy="20882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5536" y="1844824"/>
              <a:ext cx="1656184" cy="20882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11560" y="2060848"/>
              <a:ext cx="504056" cy="57606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429" y="2840449"/>
              <a:ext cx="530225" cy="6032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825750"/>
              <a:ext cx="530225" cy="6032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015" y="2047255"/>
              <a:ext cx="530225" cy="6032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999" y="4462099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877" y="1504003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89211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039" y="1511108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719" y="1789211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287" y="4704003"/>
            <a:ext cx="41767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21173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327711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7543" y="4321174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7542" y="4321172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21175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663255"/>
            <a:ext cx="4712720" cy="134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07335" y="3728890"/>
            <a:ext cx="42969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-</a:t>
            </a:r>
            <a:r>
              <a:rPr lang="ru-RU" sz="1400" b="1" dirty="0" smtClean="0">
                <a:solidFill>
                  <a:srgbClr val="FFFF00"/>
                </a:solidFill>
              </a:rPr>
              <a:t>Ребята. </a:t>
            </a:r>
            <a:r>
              <a:rPr lang="ru-RU" sz="1400" b="1" dirty="0">
                <a:solidFill>
                  <a:srgbClr val="FFFF00"/>
                </a:solidFill>
              </a:rPr>
              <a:t>В</a:t>
            </a:r>
            <a:r>
              <a:rPr lang="ru-RU" sz="1400" b="1" dirty="0" smtClean="0">
                <a:solidFill>
                  <a:srgbClr val="FFFF00"/>
                </a:solidFill>
              </a:rPr>
              <a:t>ы молодцы! Дома на этой улице достроены,  а вот на другой еще нет. Ой, мне нужно бежать. Ребята, я вас очень прошу, </a:t>
            </a:r>
            <a:r>
              <a:rPr lang="ru-RU" sz="1400" b="1" smtClean="0">
                <a:solidFill>
                  <a:srgbClr val="FFFF00"/>
                </a:solidFill>
              </a:rPr>
              <a:t>достроить эти </a:t>
            </a:r>
            <a:r>
              <a:rPr lang="ru-RU" sz="1400" b="1" dirty="0" smtClean="0">
                <a:solidFill>
                  <a:srgbClr val="FFFF00"/>
                </a:solidFill>
              </a:rPr>
              <a:t>дома (самостоятельная деятельность детей).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369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7493 -0.562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65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5507 -0.52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34774 -0.551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15086 -0.521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05555 -0.5622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rbtube.ru/upload/video/thumbs/medium/2013/05/22/bb25ecb13d13fbe097daadd752b276c1.jpg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www.smartytoys.ru/images/store/2348_2.jpg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hicarus.ru/photo/b2/b23c356d0020a4690f8cee97234d1213.jpg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vozone.ru/image.jpg?dir=multimedia/audio_cd_covers/1013212795.jpg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306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Развитие элементарных математических представлений НОД №12</vt:lpstr>
      <vt:lpstr>Образовательно-развивающая задача: овладение действиями замещения определенного количества предметов фишками (при отборе требуемого количества).</vt:lpstr>
      <vt:lpstr>Слайд 3</vt:lpstr>
      <vt:lpstr>Слайд 4</vt:lpstr>
      <vt:lpstr>Слайд 5</vt:lpstr>
      <vt:lpstr>Слайд 6</vt:lpstr>
      <vt:lpstr>Слайд 7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147</cp:revision>
  <dcterms:created xsi:type="dcterms:W3CDTF">2017-10-18T15:47:50Z</dcterms:created>
  <dcterms:modified xsi:type="dcterms:W3CDTF">2020-10-16T05:46:16Z</dcterms:modified>
</cp:coreProperties>
</file>