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267" r:id="rId2"/>
    <p:sldId id="269" r:id="rId3"/>
    <p:sldId id="270" r:id="rId4"/>
    <p:sldId id="271" r:id="rId5"/>
    <p:sldId id="272" r:id="rId6"/>
    <p:sldId id="277" r:id="rId7"/>
    <p:sldId id="273" r:id="rId8"/>
    <p:sldId id="276" r:id="rId9"/>
    <p:sldId id="274" r:id="rId10"/>
    <p:sldId id="275" r:id="rId11"/>
    <p:sldId id="278" r:id="rId12"/>
    <p:sldId id="283" r:id="rId13"/>
    <p:sldId id="279" r:id="rId14"/>
    <p:sldId id="286" r:id="rId15"/>
    <p:sldId id="256" r:id="rId16"/>
    <p:sldId id="262" r:id="rId17"/>
    <p:sldId id="266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023D1537-5C1C-47F7-B412-6D5133D9FD75}">
          <p14:sldIdLst>
            <p14:sldId id="267"/>
            <p14:sldId id="269"/>
            <p14:sldId id="270"/>
            <p14:sldId id="271"/>
            <p14:sldId id="272"/>
            <p14:sldId id="277"/>
            <p14:sldId id="273"/>
            <p14:sldId id="276"/>
            <p14:sldId id="274"/>
            <p14:sldId id="275"/>
            <p14:sldId id="278"/>
            <p14:sldId id="283"/>
            <p14:sldId id="279"/>
            <p14:sldId id="280"/>
            <p14:sldId id="281"/>
            <p14:sldId id="282"/>
            <p14:sldId id="284"/>
            <p14:sldId id="285"/>
            <p14:sldId id="286"/>
            <p14:sldId id="256"/>
            <p14:sldId id="262"/>
            <p14:sldId id="266"/>
          </p14:sldIdLst>
        </p14:section>
        <p14:section name="Раздел без заголовка" id="{BE0A307A-7850-447F-AAB8-DD875CBC07F7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29" autoAdjust="0"/>
    <p:restoredTop sz="94671" autoAdjust="0"/>
  </p:normalViewPr>
  <p:slideViewPr>
    <p:cSldViewPr>
      <p:cViewPr>
        <p:scale>
          <a:sx n="81" d="100"/>
          <a:sy n="81" d="100"/>
        </p:scale>
        <p:origin x="-558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2C294-A214-463F-A9E1-459CA172F945}" type="datetimeFigureOut">
              <a:rPr lang="ru-RU" smtClean="0"/>
              <a:pPr/>
              <a:t>16.12.2014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EEBF5-2B15-42C6-90B2-69139F59C7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63960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EEBF5-2B15-42C6-90B2-69139F59C7F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7235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945EFC-41C3-4F6D-8A58-2C1D7184E64D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76637C-3A0F-4C42-95B7-740CD17503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77323-E02B-4937-BF29-93DD7993D3D5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B6DC3-603A-40D2-8EAD-E69C8F3F3E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DFB5-96B5-4C18-A60A-12FE190892F6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AAC0A-1583-46B5-B5EE-3C3590F31F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6D7CE-6E16-4D49-A912-0DD47D50F707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185DC-EF70-4947-A838-00AC7643F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BFFDE6-3E9A-4CB8-8D56-7FBB04DF51AC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E9436F-6D6D-4E18-A7CA-B9F7D97F9E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8C6C5-A310-4D74-A04C-2C467689803B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A9BE6-EF17-4550-B235-D10FDC471C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85820D-EADD-4FA4-B6DF-E366F09C7720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9CB923-08F9-4861-9E50-C956DC5071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404F9-4097-4292-BCB5-498466976B09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BD228-BF76-43BD-A621-EB49E6A53D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56A84E-EC92-4C5C-AB1B-A27798C2FEB9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F01564-E021-4E45-9F58-75EC97B0FE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6AF566-0E58-4686-B8DF-1E0708677792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A63609-DEFD-4D84-A9E5-85D672CF35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54EFB3-6970-4513-9DAB-5C48E31F2E5C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0B6396-A00B-4DEB-B15E-C37D0EB17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4B15FBF-F7D5-400C-B2A4-6EC0A5440519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1BD7F5BF-90F6-401D-A554-594EE2E5E3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1" r:id="rId2"/>
    <p:sldLayoutId id="2147483757" r:id="rId3"/>
    <p:sldLayoutId id="2147483752" r:id="rId4"/>
    <p:sldLayoutId id="2147483758" r:id="rId5"/>
    <p:sldLayoutId id="2147483753" r:id="rId6"/>
    <p:sldLayoutId id="2147483759" r:id="rId7"/>
    <p:sldLayoutId id="2147483760" r:id="rId8"/>
    <p:sldLayoutId id="2147483761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1.jpeg"/><Relationship Id="rId7" Type="http://schemas.openxmlformats.org/officeDocument/2006/relationships/hyperlink" Target="http://images.yandex.ru/yandsearch?p=18&amp;text=%D0%BA%D0%BB%D0%B8%D0%BF%D0%B0%D1%80%D1%82%20%D1%80%D0%B5%D0%B1%D0%B5%D0%BD%D0%BE%D0%BA%20%D0%B7%D0%B0%20%D1%83%D1%80%D0%BE%D0%BA%D0%B0%D0%BC%D0%B8&amp;img_url=http://img1.liveinternet.ru/images/foto/b/3/950/2352950/f_14414747.jpg&amp;pos=566&amp;uinfo=sw-1115-sh-599-fw-890-fh-448-pd-1&amp;rpt=simage" TargetMode="External"/><Relationship Id="rId2" Type="http://schemas.openxmlformats.org/officeDocument/2006/relationships/hyperlink" Target="http://images.yandex.ru/yandsearch?p=6&amp;text=%D0%BA%D0%BB%D0%B8%D0%BF%D0%B0%D1%80%D1%82%20%D1%80%D0%B5%D0%B1%D0%B5%D0%BD%D0%BE%D0%BA%20%D0%B7%D0%B0%20%D1%83%D1%80%D0%BE%D0%BA%D0%B0%D0%BC%D0%B8&amp;img_url=http://klub-drug.ru/wp-content/uploads/2011/04/%D0%BA%D0%B0%D1%80%D1%82%D0%B8%D0%BD%D0%BA%D0%B8-%D0%BA%D0%BD%D0%B8%D0%B3-1-150x150.png&amp;pos=205&amp;uinfo=sw-1115-sh-599-fw-890-fh-448-pd-1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hyperlink" Target="http://images.yandex.ru/yandsearch?p=7&amp;text=%D0%BA%D0%BB%D0%B8%D0%BF%D0%B0%D1%80%D1%82%20%D1%80%D0%B5%D0%B1%D0%B5%D0%BD%D0%BE%D0%BA%20%D0%B7%D0%B0%20%D1%83%D1%80%D0%BE%D0%BA%D0%B0%D0%BC%D0%B8&amp;img_url=http://www.clipartguide.com/_named_clipart_images/0511-0702-0218-2372_School_Girl_Sitting_at_Her_Desk_Waving_Her_Hand_clipart_image.jpg&amp;pos=239&amp;uinfo=sw-1115-sh-599-fw-890-fh-448-pd-1&amp;rpt=simag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764704"/>
            <a:ext cx="7723187" cy="288032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ru-RU" sz="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выполнения домашнего задания логопеда</a:t>
            </a:r>
            <a:endParaRPr lang="ru-RU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Профиль артикуляции</a:t>
            </a:r>
            <a:endParaRPr lang="ru-RU" dirty="0"/>
          </a:p>
        </p:txBody>
      </p:sp>
      <p:pic>
        <p:nvPicPr>
          <p:cNvPr id="6" name="Содержимое 5" descr="&amp;Acy;&amp;rcy;&amp;tcy;&amp;icy;&amp;kcy;&amp;ucy;&amp;lcy;&amp;yacy;&amp;tscy;&amp;icy;&amp;yacy; &amp;zcy;&amp;vcy;&amp;ucy;&amp;kcy;&amp;ocy;&amp;vcy; &amp;vcy; &amp;icy;&amp;zcy;&amp;ocy;&amp;bcy;&amp;rcy;&amp;acy;&amp;zhcy;&amp;iecy;&amp;ncy;&amp;icy;&amp;iecy; - &amp;ecy;&amp;scy;&amp;tcy;&amp;acy;&amp;fcy;&amp;iecy;&amp;tcy;&amp;ycy; &amp;scy; &amp;rcy;&amp;icy;&amp;scy;&amp;ucy;&amp;ncy;&amp;kcy;&amp;ocy;&amp;mcy;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268761"/>
            <a:ext cx="741682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Практическая часть</a:t>
            </a:r>
            <a:endParaRPr lang="ru-RU" sz="6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Развитие общей и мелкой моторики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F:\Работа-1\грамоты\IMG_069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640" y="1916832"/>
            <a:ext cx="2249860" cy="20627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F:\Работа-1\грамоты\IMG_0698.JPG"/>
          <p:cNvPicPr>
            <a:picLocks noChangeAspect="1" noChangeArrowheads="1"/>
          </p:cNvPicPr>
          <p:nvPr/>
        </p:nvPicPr>
        <p:blipFill>
          <a:blip r:embed="rId3" cstate="email">
            <a:lum bright="10000" contrast="20000"/>
          </a:blip>
          <a:srcRect/>
          <a:stretch>
            <a:fillRect/>
          </a:stretch>
        </p:blipFill>
        <p:spPr bwMode="auto">
          <a:xfrm>
            <a:off x="6588224" y="1988840"/>
            <a:ext cx="2347764" cy="17745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9525">
            <a:noFill/>
            <a:miter lim="800000"/>
            <a:headEnd/>
            <a:tailEnd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8" descr="P4011427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2420888"/>
            <a:ext cx="2627313" cy="19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P4011431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4653136"/>
            <a:ext cx="230505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5" descr="P4011432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4725144"/>
            <a:ext cx="2339975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Дыхательная гимнастика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Упражнения</a:t>
            </a:r>
          </a:p>
          <a:p>
            <a:r>
              <a:rPr lang="ru-RU" dirty="0" smtClean="0"/>
              <a:t>Футбол </a:t>
            </a:r>
          </a:p>
          <a:p>
            <a:r>
              <a:rPr lang="ru-RU" dirty="0" smtClean="0"/>
              <a:t>Ветряная мельница/вертушка/ </a:t>
            </a:r>
          </a:p>
          <a:p>
            <a:r>
              <a:rPr lang="ru-RU" dirty="0" smtClean="0"/>
              <a:t>Сдуваем пух с одуванчиков</a:t>
            </a:r>
          </a:p>
          <a:p>
            <a:pPr lvl="0"/>
            <a:r>
              <a:rPr lang="ru-RU" dirty="0" smtClean="0"/>
              <a:t>Пускаем мыльные пузыри </a:t>
            </a:r>
          </a:p>
          <a:p>
            <a:pPr lvl="0"/>
            <a:r>
              <a:rPr lang="ru-RU" dirty="0" smtClean="0"/>
              <a:t>Кораблик </a:t>
            </a:r>
          </a:p>
          <a:p>
            <a:pPr lvl="0"/>
            <a:r>
              <a:rPr lang="ru-RU" dirty="0" smtClean="0"/>
              <a:t>Шторм в стакане</a:t>
            </a:r>
          </a:p>
          <a:p>
            <a:pPr lvl="0"/>
            <a:r>
              <a:rPr lang="ru-RU" dirty="0" smtClean="0"/>
              <a:t>Снегопад -Бабочка -Листопад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Развитие невербальных средств общения</a:t>
            </a:r>
            <a:endParaRPr lang="ru-RU" dirty="0"/>
          </a:p>
        </p:txBody>
      </p:sp>
      <p:pic>
        <p:nvPicPr>
          <p:cNvPr id="5" name="Содержимое 3" descr="Kaleydoskop_emoci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628800"/>
            <a:ext cx="6408712" cy="42484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713"/>
            <a:ext cx="7772400" cy="15843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tx2">
                    <a:satMod val="130000"/>
                  </a:schemeClr>
                </a:solidFill>
              </a:rPr>
              <a:t>Памятка для родителей.</a:t>
            </a:r>
            <a:r>
              <a:rPr lang="ru-RU" dirty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38" name="Прямоугольник 3"/>
          <p:cNvSpPr>
            <a:spLocks noChangeArrowheads="1"/>
          </p:cNvSpPr>
          <p:nvPr/>
        </p:nvSpPr>
        <p:spPr bwMode="auto">
          <a:xfrm>
            <a:off x="1187450" y="1773238"/>
            <a:ext cx="7632700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К домашнему заданию необходимо относиться серьезно.</a:t>
            </a:r>
          </a:p>
          <a:p>
            <a:r>
              <a:rPr lang="ru-RU" dirty="0"/>
              <a:t>Работать с тетрадью аккуратно, не забывать её дома. </a:t>
            </a:r>
          </a:p>
          <a:p>
            <a:r>
              <a:rPr lang="ru-RU" dirty="0"/>
              <a:t>Выполнять логопедические задания дома следует в виде игры, в  тихой и спокойной обстановке. У ребенка обязательно должно быть свое рабочее место для выполнения заданий.</a:t>
            </a:r>
          </a:p>
          <a:p>
            <a:r>
              <a:rPr lang="ru-RU" dirty="0"/>
              <a:t>Начинать выполнять задания необходимо  с артикуляционной гимнастики. К последующим упражнениям надо переходить, лишь усвоив предыдущие.</a:t>
            </a:r>
          </a:p>
          <a:p>
            <a:r>
              <a:rPr lang="ru-RU" dirty="0"/>
              <a:t>Следить за поставленными звуками в речи ребенка, стимулируя ребенка к использованию поставленного звука в самостоятельной речи.</a:t>
            </a:r>
          </a:p>
          <a:p>
            <a:r>
              <a:rPr lang="ru-RU" dirty="0"/>
              <a:t>Обращаться к логопеду за консультацией, если возникли трудности. </a:t>
            </a:r>
          </a:p>
          <a:p>
            <a:r>
              <a:rPr lang="ru-RU" dirty="0"/>
              <a:t>Регулярно посещать родительские собрания и консультации специалистов.</a:t>
            </a:r>
          </a:p>
          <a:p>
            <a:endParaRPr lang="ru-RU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i="1" dirty="0" smtClean="0">
                <a:latin typeface="Arial" charset="0"/>
              </a:rPr>
              <a:t>Никогда не ругайте ребенка, если у него что- то не получается , помогите  ему.  Дайте более лёгкое задание,  тем самом у ребенка  появится уверенность в свои силах и возможность не потерять  интерес к обучению.</a:t>
            </a:r>
          </a:p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i="1" dirty="0" smtClean="0">
                <a:latin typeface="Arial" charset="0"/>
              </a:rPr>
              <a:t>Хвалите даже за незначительные успехи. Формируйте у него уверенность в своих силах!</a:t>
            </a:r>
          </a:p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i="1" dirty="0" smtClean="0">
                <a:latin typeface="Arial" charset="0"/>
              </a:rPr>
              <a:t>Не требуйте от него правильного произношения слова сразу. </a:t>
            </a:r>
          </a:p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i="1" dirty="0" smtClean="0">
                <a:latin typeface="Arial" charset="0"/>
              </a:rPr>
              <a:t>Пользуйтесь наглядным материалом! </a:t>
            </a:r>
          </a:p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i="1" dirty="0" smtClean="0">
                <a:latin typeface="Arial" charset="0"/>
              </a:rPr>
              <a:t>Детям трудно воспринимать слова, оторванные от изображения. 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157788"/>
            <a:ext cx="13144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L="228600" eaLnBrk="1" hangingPunct="1"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sz="3900" smtClean="0">
                <a:solidFill>
                  <a:srgbClr val="353535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ПОМНИТЕ: </a:t>
            </a:r>
            <a:endParaRPr lang="ru-RU" sz="39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1435100" y="1844675"/>
            <a:ext cx="7499350" cy="4403725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Без вашей помощи логопед не сможет решить коррекционные и развивающие задачи, не преодолеет отставания в речевом и общем развитии ребенка.</a:t>
            </a:r>
          </a:p>
        </p:txBody>
      </p:sp>
      <p:pic>
        <p:nvPicPr>
          <p:cNvPr id="16387" name="Picture 4" descr="http://im4-tub-ru.yandex.net/i?id=228445005-1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4292600"/>
            <a:ext cx="15525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6" descr="http://im3-tub-ru.yandex.net/i?id=601110965-17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24075" y="4724400"/>
            <a:ext cx="13620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99288" y="18891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1" descr="http://im0-tub-ru.yandex.net/i?id=295515461-27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59338" y="4914900"/>
            <a:ext cx="9239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620688"/>
            <a:ext cx="749935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Ориентировочные сроки усвоения детьми звуков речи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870"/>
                <a:gridCol w="1499870"/>
                <a:gridCol w="1499870"/>
                <a:gridCol w="1499870"/>
                <a:gridCol w="14998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Возраст</a:t>
                      </a:r>
                    </a:p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ребенка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1-2 года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2-3 года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3-5 лет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5-6 лет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32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Звуки</a:t>
                      </a:r>
                      <a:endParaRPr kumimoji="0" lang="ru-RU" sz="3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 О Э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 Б М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Ы У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 В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 Д Н</a:t>
                      </a:r>
                      <a:b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 Г Х Й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З Ц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 Ж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 Щ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80008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дизартрия?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u="sng" dirty="0" smtClean="0">
                <a:solidFill>
                  <a:srgbClr val="C00000"/>
                </a:solidFill>
              </a:rPr>
              <a:t>Дизартрия –</a:t>
            </a:r>
          </a:p>
          <a:p>
            <a:pPr>
              <a:buNone/>
            </a:pPr>
            <a:r>
              <a:rPr lang="ru-RU" sz="2800" dirty="0" smtClean="0"/>
              <a:t>   </a:t>
            </a:r>
            <a:r>
              <a:rPr lang="ru-RU" sz="2800" i="1" dirty="0" smtClean="0"/>
              <a:t>нарушение </a:t>
            </a:r>
            <a:r>
              <a:rPr lang="ru-RU" sz="2800" i="1" dirty="0" err="1" smtClean="0"/>
              <a:t>звукопроизносительной</a:t>
            </a:r>
            <a:r>
              <a:rPr lang="ru-RU" sz="2800" i="1" dirty="0" smtClean="0"/>
              <a:t> стороны речи, обусловленное органической недостаточностью иннервации речевого аппарата.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проявления дизартрии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состоят в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расстройстве артикуляции звуков,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нарушениях голосообразования, а также в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изменениях темпа речи, ритма и интонации.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Общее недоразвитие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это различные сложные речевые расстройства, при которых у детей с нормальным слухом и интеллектом нарушено формирование всех компонентов речевой системы, относящихся к её звуковой и смысловой стороне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Основные признаки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620688"/>
            <a:ext cx="7499350" cy="5627712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нарушение звукопроизношения, речь малопонятная для окружающих;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нарушение фонематического слуха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слуха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звуки речи);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бедный активный словарь, не отвечающий возрастным нормам;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аграмматичная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недостаточно фонетически оформленная фразовая речь;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большие трудности в составлении устных рассказов;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дисграфия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(нарушение письменной речи),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дислексия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(нарушение чтения)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Сопутствующие нарушения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неустойчивое внимание;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слабая память;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ограниченные возможности развития познавательной деятельности;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нарушение словесно-логического мышления;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трудности в овладении анализом и синтезом, сравнением и обобщением;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отставание в развитии двигательной сферы (плохая координация движений, переключаемость, скорость и т.д.)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Фонетико-фонематическое </a:t>
            </a:r>
            <a:br>
              <a:rPr lang="ru-RU" dirty="0" smtClean="0"/>
            </a:br>
            <a:r>
              <a:rPr lang="ru-RU" dirty="0" smtClean="0"/>
              <a:t>недоразвитие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это нарушение процессов формирования произносительной стороны речи у детей с различными речевыми расстройствами вследствие дефектов восприятия и произношения фонем (звуков).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Фонетическое недоразвитие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нарушение звукопроизношения при нормальном физическом и фонематическом слухе и нормальном строении речевого аппарата. Может наблюдаться расстройство отдельного звука или нескольких звуков одновременно.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«Как образуются звуки речи»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908720"/>
            <a:ext cx="7499350" cy="5339680"/>
          </a:xfrm>
        </p:spPr>
        <p:txBody>
          <a:bodyPr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Звук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это наименьшая единица языка, участвующая в создании внешней оболочки слов и помогающая отличать слова друг от друга.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Звуки речи образуются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речевым аппаратом (органами речи) человека.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Движение органов речи во время образования звука называется артикуляцией.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Звуки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мы произносим, когда выдыхаем воздух. Органы дыхания подают струю воздуха, необходимую для образования голоса.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Начинают работать голосовые связки, образуется голос.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Язык и губы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совершают движения, принимают различное положение, мягкое небо открывает и закрывает проход в нос. Когда струя воздуха свободно проходит через рот, образуются гласные звуки, в основном благодаря языку и губам: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а, о, у, и, э.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согласные звуки образуются в результате возникновения в ротовой полости различных преград с помощью языка и губ. Встречая преграду на пути, воздушная струя образует шум.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302</TotalTime>
  <Words>639</Words>
  <Application>Microsoft Office PowerPoint</Application>
  <PresentationFormat>Экран (4:3)</PresentationFormat>
  <Paragraphs>86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Правила выполнения домашнего задания логопеда</vt:lpstr>
      <vt:lpstr> Ориентировочные сроки усвоения детьми звуков речи </vt:lpstr>
      <vt:lpstr>Что такое дизартрия? </vt:lpstr>
      <vt:lpstr>Основные проявления дизартрии</vt:lpstr>
      <vt:lpstr>Общее недоразвитие речи</vt:lpstr>
      <vt:lpstr>Основные признаки: </vt:lpstr>
      <vt:lpstr>Фонетико-фонематическое  недоразвитие речи</vt:lpstr>
      <vt:lpstr>Фонетическое недоразвитие речи</vt:lpstr>
      <vt:lpstr>«Как образуются звуки речи» </vt:lpstr>
      <vt:lpstr>Профиль артикуляции</vt:lpstr>
      <vt:lpstr>Слайд 11</vt:lpstr>
      <vt:lpstr>Развитие общей и мелкой моторики</vt:lpstr>
      <vt:lpstr>Дыхательная гимнастика</vt:lpstr>
      <vt:lpstr>Развитие невербальных средств общения</vt:lpstr>
      <vt:lpstr>Памятка для родителей. </vt:lpstr>
      <vt:lpstr>Слайд 16</vt:lpstr>
      <vt:lpstr>                    ПОМНИТЕ: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родителей.</dc:title>
  <dc:creator>пк</dc:creator>
  <cp:lastModifiedBy>Elena</cp:lastModifiedBy>
  <cp:revision>55</cp:revision>
  <dcterms:created xsi:type="dcterms:W3CDTF">2013-03-25T15:47:33Z</dcterms:created>
  <dcterms:modified xsi:type="dcterms:W3CDTF">2014-12-16T05:41:44Z</dcterms:modified>
</cp:coreProperties>
</file>