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5" r:id="rId5"/>
    <p:sldId id="276" r:id="rId6"/>
    <p:sldId id="277" r:id="rId7"/>
    <p:sldId id="259" r:id="rId8"/>
    <p:sldId id="267" r:id="rId9"/>
    <p:sldId id="278" r:id="rId10"/>
    <p:sldId id="279" r:id="rId11"/>
    <p:sldId id="268" r:id="rId12"/>
    <p:sldId id="280" r:id="rId13"/>
    <p:sldId id="281" r:id="rId14"/>
    <p:sldId id="282" r:id="rId15"/>
    <p:sldId id="283" r:id="rId16"/>
    <p:sldId id="274"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25" autoAdjust="0"/>
    <p:restoredTop sz="94660"/>
  </p:normalViewPr>
  <p:slideViewPr>
    <p:cSldViewPr>
      <p:cViewPr varScale="1">
        <p:scale>
          <a:sx n="29" d="100"/>
          <a:sy n="29" d="100"/>
        </p:scale>
        <p:origin x="-96" y="-59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16.10.2020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16.10.2020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48"/>
            <a:ext cx="9131120" cy="68577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899592" y="1124744"/>
            <a:ext cx="7272808" cy="707886"/>
          </a:xfrm>
          <a:prstGeom prst="rect">
            <a:avLst/>
          </a:prstGeom>
          <a:noFill/>
        </p:spPr>
        <p:txBody>
          <a:bodyPr wrap="square" rtlCol="0">
            <a:spAutoFit/>
          </a:bodyPr>
          <a:lstStyle/>
          <a:p>
            <a:pPr algn="ctr"/>
            <a:r>
              <a:rPr lang="ru-RU" sz="2000" b="1" i="1" dirty="0">
                <a:solidFill>
                  <a:srgbClr val="002060"/>
                </a:solidFill>
              </a:rPr>
              <a:t>Развитие элементарных математических представлений</a:t>
            </a:r>
          </a:p>
          <a:p>
            <a:pPr algn="ctr"/>
            <a:r>
              <a:rPr lang="ru-RU" sz="2000" b="1" i="1">
                <a:solidFill>
                  <a:srgbClr val="002060"/>
                </a:solidFill>
              </a:rPr>
              <a:t>НОД №20</a:t>
            </a:r>
            <a:endParaRPr lang="ru-RU" sz="2000" b="1" i="1" dirty="0">
              <a:solidFill>
                <a:srgbClr val="002060"/>
              </a:solidFill>
            </a:endParaRPr>
          </a:p>
        </p:txBody>
      </p:sp>
      <p:sp>
        <p:nvSpPr>
          <p:cNvPr id="5" name="TextBox 4"/>
          <p:cNvSpPr txBox="1"/>
          <p:nvPr/>
        </p:nvSpPr>
        <p:spPr>
          <a:xfrm>
            <a:off x="2699792" y="2668559"/>
            <a:ext cx="3924436" cy="646331"/>
          </a:xfrm>
          <a:prstGeom prst="rect">
            <a:avLst/>
          </a:prstGeom>
          <a:noFill/>
        </p:spPr>
        <p:txBody>
          <a:bodyPr wrap="square" rtlCol="0">
            <a:spAutoFit/>
          </a:bodyPr>
          <a:lstStyle/>
          <a:p>
            <a:pPr algn="ctr"/>
            <a:r>
              <a:rPr lang="ru-RU" sz="3600" i="1" dirty="0">
                <a:solidFill>
                  <a:schemeClr val="accent1">
                    <a:lumMod val="75000"/>
                  </a:schemeClr>
                </a:solidFill>
                <a:latin typeface="Arial Black" panose="020B0A04020102020204" pitchFamily="34" charset="0"/>
              </a:rPr>
              <a:t>Путешествие</a:t>
            </a:r>
          </a:p>
        </p:txBody>
      </p:sp>
      <p:sp>
        <p:nvSpPr>
          <p:cNvPr id="6" name="TextBox 5"/>
          <p:cNvSpPr txBox="1"/>
          <p:nvPr/>
        </p:nvSpPr>
        <p:spPr>
          <a:xfrm>
            <a:off x="3059832" y="4797152"/>
            <a:ext cx="3024336" cy="923330"/>
          </a:xfrm>
          <a:prstGeom prst="rect">
            <a:avLst/>
          </a:prstGeom>
          <a:noFill/>
        </p:spPr>
        <p:txBody>
          <a:bodyPr wrap="square" rtlCol="0">
            <a:spAutoFit/>
          </a:bodyPr>
          <a:lstStyle/>
          <a:p>
            <a:r>
              <a:rPr lang="ru-RU" b="1" i="1" dirty="0">
                <a:solidFill>
                  <a:srgbClr val="002060"/>
                </a:solidFill>
              </a:rPr>
              <a:t>Кондратьева Е.М.</a:t>
            </a:r>
          </a:p>
          <a:p>
            <a:r>
              <a:rPr lang="ru-RU" b="1" i="1" dirty="0">
                <a:solidFill>
                  <a:srgbClr val="002060"/>
                </a:solidFill>
              </a:rPr>
              <a:t>Воспитатель МАДОУ ЦРР детский сад №104</a:t>
            </a:r>
          </a:p>
        </p:txBody>
      </p:sp>
    </p:spTree>
    <p:extLst>
      <p:ext uri="{BB962C8B-B14F-4D97-AF65-F5344CB8AC3E}">
        <p14:creationId xmlns:p14="http://schemas.microsoft.com/office/powerpoint/2010/main" xmlns="" val="399616039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719"/>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Рисунок 5">
            <a:extLst>
              <a:ext uri="{FF2B5EF4-FFF2-40B4-BE49-F238E27FC236}">
                <a16:creationId xmlns:a16="http://schemas.microsoft.com/office/drawing/2014/main" xmlns="" id="{03E77A8D-4FE3-4657-9ED9-154AAC095D6B}"/>
              </a:ext>
            </a:extLst>
          </p:cNvPr>
          <p:cNvPicPr>
            <a:picLocks noChangeAspect="1"/>
          </p:cNvPicPr>
          <p:nvPr/>
        </p:nvPicPr>
        <p:blipFill>
          <a:blip r:embed="rId3" cstate="print"/>
          <a:stretch>
            <a:fillRect/>
          </a:stretch>
        </p:blipFill>
        <p:spPr>
          <a:xfrm>
            <a:off x="0" y="0"/>
            <a:ext cx="9144000" cy="6957392"/>
          </a:xfrm>
          <a:prstGeom prst="rect">
            <a:avLst/>
          </a:prstGeom>
        </p:spPr>
      </p:pic>
      <p:pic>
        <p:nvPicPr>
          <p:cNvPr id="1027"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36296" y="4529913"/>
            <a:ext cx="1557091" cy="1557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36512" y="260648"/>
            <a:ext cx="3824461" cy="1384995"/>
          </a:xfrm>
          <a:prstGeom prst="rect">
            <a:avLst/>
          </a:prstGeom>
          <a:noFill/>
        </p:spPr>
        <p:txBody>
          <a:bodyPr wrap="square" rtlCol="0">
            <a:spAutoFit/>
          </a:bodyPr>
          <a:lstStyle/>
          <a:p>
            <a:pPr algn="ctr"/>
            <a:r>
              <a:rPr lang="ru-RU" sz="2000" b="1" dirty="0">
                <a:solidFill>
                  <a:srgbClr val="C00000"/>
                </a:solidFill>
                <a:latin typeface="Times New Roman" panose="02020603050405020304" pitchFamily="18" charset="0"/>
                <a:ea typeface="+mj-ea"/>
                <a:cs typeface="Times New Roman" panose="02020603050405020304" pitchFamily="18" charset="0"/>
              </a:rPr>
              <a:t>3 испытание «Посчитай-ка»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Вам нужно пересчитать предметы в комнате и выбрать цифру, обозначающую соответствующее количество (жми мышкой).</a:t>
            </a:r>
          </a:p>
        </p:txBody>
      </p:sp>
      <p:sp>
        <p:nvSpPr>
          <p:cNvPr id="64" name="TextBox 63">
            <a:extLst>
              <a:ext uri="{FF2B5EF4-FFF2-40B4-BE49-F238E27FC236}">
                <a16:creationId xmlns:a16="http://schemas.microsoft.com/office/drawing/2014/main" xmlns="" id="{F2049F7E-D2A6-4000-B60F-E70E56739BA6}"/>
              </a:ext>
            </a:extLst>
          </p:cNvPr>
          <p:cNvSpPr txBox="1"/>
          <p:nvPr/>
        </p:nvSpPr>
        <p:spPr>
          <a:xfrm>
            <a:off x="2471157" y="5621952"/>
            <a:ext cx="11469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Л</a:t>
            </a:r>
          </a:p>
        </p:txBody>
      </p:sp>
      <p:grpSp>
        <p:nvGrpSpPr>
          <p:cNvPr id="5" name="Группа 4">
            <a:extLst>
              <a:ext uri="{FF2B5EF4-FFF2-40B4-BE49-F238E27FC236}">
                <a16:creationId xmlns:a16="http://schemas.microsoft.com/office/drawing/2014/main" xmlns="" id="{91DFA6D8-72E3-420E-9C8D-D727E33EE7FE}"/>
              </a:ext>
            </a:extLst>
          </p:cNvPr>
          <p:cNvGrpSpPr/>
          <p:nvPr/>
        </p:nvGrpSpPr>
        <p:grpSpPr>
          <a:xfrm>
            <a:off x="4220088" y="3582143"/>
            <a:ext cx="3232232" cy="1026898"/>
            <a:chOff x="4220088" y="3582143"/>
            <a:chExt cx="3232232" cy="1026898"/>
          </a:xfrm>
        </p:grpSpPr>
        <p:sp>
          <p:nvSpPr>
            <p:cNvPr id="2" name="Пузырек для мыслей: облако 1">
              <a:extLst>
                <a:ext uri="{FF2B5EF4-FFF2-40B4-BE49-F238E27FC236}">
                  <a16:creationId xmlns:a16="http://schemas.microsoft.com/office/drawing/2014/main" xmlns="" id="{11F829FD-846B-4242-80F7-02551080BE7E}"/>
                </a:ext>
              </a:extLst>
            </p:cNvPr>
            <p:cNvSpPr/>
            <p:nvPr/>
          </p:nvSpPr>
          <p:spPr>
            <a:xfrm>
              <a:off x="4220088" y="3582143"/>
              <a:ext cx="3232232" cy="1026898"/>
            </a:xfrm>
            <a:prstGeom prst="cloudCallout">
              <a:avLst>
                <a:gd name="adj1" fmla="val 44407"/>
                <a:gd name="adj2" fmla="val 6312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400" dirty="0"/>
            </a:p>
          </p:txBody>
        </p:sp>
        <p:sp>
          <p:nvSpPr>
            <p:cNvPr id="3" name="TextBox 2">
              <a:extLst>
                <a:ext uri="{FF2B5EF4-FFF2-40B4-BE49-F238E27FC236}">
                  <a16:creationId xmlns:a16="http://schemas.microsoft.com/office/drawing/2014/main" xmlns="" id="{8132DAF7-0014-4D7B-9023-B510C8100DF8}"/>
                </a:ext>
              </a:extLst>
            </p:cNvPr>
            <p:cNvSpPr txBox="1"/>
            <p:nvPr/>
          </p:nvSpPr>
          <p:spPr>
            <a:xfrm>
              <a:off x="4504056" y="3794418"/>
              <a:ext cx="2664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Молодцы! Следующая буква… (жми мышкой)</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7" name="Рисунок 6">
            <a:extLst>
              <a:ext uri="{FF2B5EF4-FFF2-40B4-BE49-F238E27FC236}">
                <a16:creationId xmlns:a16="http://schemas.microsoft.com/office/drawing/2014/main" xmlns="" id="{0B54057C-EF4F-4807-B286-13D3C4FF3A07}"/>
              </a:ext>
            </a:extLst>
          </p:cNvPr>
          <p:cNvPicPr>
            <a:picLocks noChangeAspect="1"/>
          </p:cNvPicPr>
          <p:nvPr/>
        </p:nvPicPr>
        <p:blipFill rotWithShape="1">
          <a:blip r:embed="rId5" cstate="print"/>
          <a:srcRect l="5978" t="20712" r="6873" b="37251"/>
          <a:stretch/>
        </p:blipFill>
        <p:spPr>
          <a:xfrm>
            <a:off x="799617" y="4131495"/>
            <a:ext cx="5976664" cy="2170781"/>
          </a:xfrm>
          <a:prstGeom prst="rect">
            <a:avLst/>
          </a:prstGeom>
        </p:spPr>
      </p:pic>
      <p:pic>
        <p:nvPicPr>
          <p:cNvPr id="8" name="Рисунок 7">
            <a:extLst>
              <a:ext uri="{FF2B5EF4-FFF2-40B4-BE49-F238E27FC236}">
                <a16:creationId xmlns:a16="http://schemas.microsoft.com/office/drawing/2014/main" xmlns="" id="{EA75CB6E-ED4E-4874-A7E7-86C35B6F3F00}"/>
              </a:ext>
            </a:extLst>
          </p:cNvPr>
          <p:cNvPicPr>
            <a:picLocks noChangeAspect="1"/>
          </p:cNvPicPr>
          <p:nvPr/>
        </p:nvPicPr>
        <p:blipFill rotWithShape="1">
          <a:blip r:embed="rId6" cstate="print"/>
          <a:srcRect l="50000"/>
          <a:stretch/>
        </p:blipFill>
        <p:spPr>
          <a:xfrm>
            <a:off x="1115616" y="2352103"/>
            <a:ext cx="5184212" cy="4355619"/>
          </a:xfrm>
          <a:prstGeom prst="rect">
            <a:avLst/>
          </a:prstGeom>
        </p:spPr>
      </p:pic>
      <p:pic>
        <p:nvPicPr>
          <p:cNvPr id="9" name="Рисунок 8">
            <a:extLst>
              <a:ext uri="{FF2B5EF4-FFF2-40B4-BE49-F238E27FC236}">
                <a16:creationId xmlns:a16="http://schemas.microsoft.com/office/drawing/2014/main" xmlns="" id="{0ED0059C-B43F-402A-AD51-ECFEEDDB576F}"/>
              </a:ext>
            </a:extLst>
          </p:cNvPr>
          <p:cNvPicPr>
            <a:picLocks noChangeAspect="1"/>
          </p:cNvPicPr>
          <p:nvPr/>
        </p:nvPicPr>
        <p:blipFill rotWithShape="1">
          <a:blip r:embed="rId7" cstate="print"/>
          <a:srcRect l="17713" r="18500"/>
          <a:stretch/>
        </p:blipFill>
        <p:spPr>
          <a:xfrm>
            <a:off x="1691680" y="2405303"/>
            <a:ext cx="4147233" cy="4334487"/>
          </a:xfrm>
          <a:prstGeom prst="rect">
            <a:avLst/>
          </a:prstGeom>
        </p:spPr>
      </p:pic>
      <p:pic>
        <p:nvPicPr>
          <p:cNvPr id="10" name="Рисунок 9">
            <a:extLst>
              <a:ext uri="{FF2B5EF4-FFF2-40B4-BE49-F238E27FC236}">
                <a16:creationId xmlns:a16="http://schemas.microsoft.com/office/drawing/2014/main" xmlns="" id="{F3E4001B-97CE-44E4-BA08-7A6776675A3D}"/>
              </a:ext>
            </a:extLst>
          </p:cNvPr>
          <p:cNvPicPr>
            <a:picLocks noChangeAspect="1"/>
          </p:cNvPicPr>
          <p:nvPr/>
        </p:nvPicPr>
        <p:blipFill rotWithShape="1">
          <a:blip r:embed="rId8" cstate="print"/>
          <a:srcRect l="12141" t="5900" r="4851" b="11243"/>
          <a:stretch/>
        </p:blipFill>
        <p:spPr>
          <a:xfrm>
            <a:off x="1298058" y="2075983"/>
            <a:ext cx="4640179" cy="4631739"/>
          </a:xfrm>
          <a:prstGeom prst="rect">
            <a:avLst/>
          </a:prstGeom>
        </p:spPr>
      </p:pic>
      <p:pic>
        <p:nvPicPr>
          <p:cNvPr id="12" name="Рисунок 11">
            <a:extLst>
              <a:ext uri="{FF2B5EF4-FFF2-40B4-BE49-F238E27FC236}">
                <a16:creationId xmlns:a16="http://schemas.microsoft.com/office/drawing/2014/main" xmlns="" id="{F2927158-F26A-4777-94DE-4F002F7E825D}"/>
              </a:ext>
            </a:extLst>
          </p:cNvPr>
          <p:cNvPicPr>
            <a:picLocks noChangeAspect="1"/>
          </p:cNvPicPr>
          <p:nvPr/>
        </p:nvPicPr>
        <p:blipFill>
          <a:blip r:embed="rId9" cstate="print"/>
          <a:stretch>
            <a:fillRect/>
          </a:stretch>
        </p:blipFill>
        <p:spPr>
          <a:xfrm>
            <a:off x="1034672" y="2772598"/>
            <a:ext cx="4903565" cy="3672885"/>
          </a:xfrm>
          <a:prstGeom prst="rect">
            <a:avLst/>
          </a:prstGeom>
        </p:spPr>
      </p:pic>
    </p:spTree>
    <p:extLst>
      <p:ext uri="{BB962C8B-B14F-4D97-AF65-F5344CB8AC3E}">
        <p14:creationId xmlns:p14="http://schemas.microsoft.com/office/powerpoint/2010/main" xmlns="" val="16010861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999"/>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wipe(right)">
                                      <p:cBhvr>
                                        <p:cTn id="63" dur="3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004" y="25312"/>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2" y="4510001"/>
            <a:ext cx="2088232" cy="20882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Выноска-облако 2"/>
          <p:cNvSpPr/>
          <p:nvPr/>
        </p:nvSpPr>
        <p:spPr>
          <a:xfrm flipH="1">
            <a:off x="971600" y="692695"/>
            <a:ext cx="6696744" cy="3528392"/>
          </a:xfrm>
          <a:prstGeom prst="cloudCallout">
            <a:avLst>
              <a:gd name="adj1" fmla="val -28432"/>
              <a:gd name="adj2" fmla="val 6543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2" name="Заголовок 1"/>
          <p:cNvSpPr>
            <a:spLocks noGrp="1"/>
          </p:cNvSpPr>
          <p:nvPr>
            <p:ph type="title"/>
          </p:nvPr>
        </p:nvSpPr>
        <p:spPr>
          <a:xfrm>
            <a:off x="971600" y="764704"/>
            <a:ext cx="6264696" cy="3077101"/>
          </a:xfrm>
        </p:spPr>
        <p:txBody>
          <a:bodyPr>
            <a:noAutofit/>
          </a:bodyPr>
          <a:lstStyle/>
          <a:p>
            <a:r>
              <a:rPr lang="ru-RU" sz="1600" b="1" dirty="0">
                <a:latin typeface="Times New Roman"/>
                <a:ea typeface="Calibri"/>
              </a:rPr>
              <a:t>ФИЗМИНУТКА</a:t>
            </a:r>
            <a:br>
              <a:rPr lang="ru-RU" sz="1600" b="1" dirty="0">
                <a:latin typeface="Times New Roman"/>
                <a:ea typeface="Calibri"/>
              </a:rPr>
            </a:br>
            <a:r>
              <a:rPr lang="ru-RU" sz="2000" b="1" dirty="0">
                <a:solidFill>
                  <a:srgbClr val="C00000"/>
                </a:solidFill>
                <a:latin typeface="Times New Roman"/>
                <a:ea typeface="Calibri"/>
              </a:rPr>
              <a:t>4 испытание «Повтори и покажи»</a:t>
            </a:r>
            <a:br>
              <a:rPr lang="ru-RU" sz="2000" b="1" dirty="0">
                <a:solidFill>
                  <a:srgbClr val="C00000"/>
                </a:solidFill>
                <a:latin typeface="Times New Roman"/>
                <a:ea typeface="Calibri"/>
              </a:rPr>
            </a:br>
            <a:r>
              <a:rPr lang="ru-RU" sz="1600" b="1" dirty="0">
                <a:latin typeface="Times New Roman"/>
                <a:ea typeface="Calibri"/>
              </a:rPr>
              <a:t>В понедельник я купался, (изображаем плавание)</a:t>
            </a:r>
            <a:br>
              <a:rPr lang="ru-RU" sz="1600" b="1" dirty="0">
                <a:latin typeface="Times New Roman"/>
                <a:ea typeface="Calibri"/>
              </a:rPr>
            </a:br>
            <a:r>
              <a:rPr lang="ru-RU" sz="1600" b="1" dirty="0">
                <a:latin typeface="Times New Roman"/>
                <a:ea typeface="Calibri"/>
              </a:rPr>
              <a:t>А во вторник – рисовал. (изображаем рисование)</a:t>
            </a:r>
            <a:br>
              <a:rPr lang="ru-RU" sz="1600" b="1" dirty="0">
                <a:latin typeface="Times New Roman"/>
                <a:ea typeface="Calibri"/>
              </a:rPr>
            </a:br>
            <a:r>
              <a:rPr lang="ru-RU" sz="1600" b="1" dirty="0">
                <a:latin typeface="Times New Roman"/>
                <a:ea typeface="Calibri"/>
              </a:rPr>
              <a:t>В среду долго умывался, (умываемся)</a:t>
            </a:r>
            <a:br>
              <a:rPr lang="ru-RU" sz="1600" b="1" dirty="0">
                <a:latin typeface="Times New Roman"/>
                <a:ea typeface="Calibri"/>
              </a:rPr>
            </a:br>
            <a:r>
              <a:rPr lang="ru-RU" sz="1600" b="1" dirty="0">
                <a:latin typeface="Times New Roman"/>
                <a:ea typeface="Calibri"/>
              </a:rPr>
              <a:t>А в четверг в футбол играл. (бег на месте)</a:t>
            </a:r>
            <a:br>
              <a:rPr lang="ru-RU" sz="1600" b="1" dirty="0">
                <a:latin typeface="Times New Roman"/>
                <a:ea typeface="Calibri"/>
              </a:rPr>
            </a:br>
            <a:r>
              <a:rPr lang="ru-RU" sz="1600" b="1" dirty="0">
                <a:latin typeface="Times New Roman"/>
                <a:ea typeface="Calibri"/>
              </a:rPr>
              <a:t>В пятницу я прыгал, бегал, (прыгаем)</a:t>
            </a:r>
            <a:br>
              <a:rPr lang="ru-RU" sz="1600" b="1" dirty="0">
                <a:latin typeface="Times New Roman"/>
                <a:ea typeface="Calibri"/>
              </a:rPr>
            </a:br>
            <a:r>
              <a:rPr lang="ru-RU" sz="1600" b="1" dirty="0">
                <a:latin typeface="Times New Roman"/>
                <a:ea typeface="Calibri"/>
              </a:rPr>
              <a:t>Очень долго танцевал. (кружимся на месте)</a:t>
            </a:r>
            <a:br>
              <a:rPr lang="ru-RU" sz="1600" b="1" dirty="0">
                <a:latin typeface="Times New Roman"/>
                <a:ea typeface="Calibri"/>
              </a:rPr>
            </a:br>
            <a:r>
              <a:rPr lang="ru-RU" sz="1600" b="1" dirty="0">
                <a:latin typeface="Times New Roman"/>
                <a:ea typeface="Calibri"/>
              </a:rPr>
              <a:t>А в субботу, воскресенье (хлопки в ладоши)</a:t>
            </a:r>
            <a:br>
              <a:rPr lang="ru-RU" sz="1600" b="1" dirty="0">
                <a:latin typeface="Times New Roman"/>
                <a:ea typeface="Calibri"/>
              </a:rPr>
            </a:br>
            <a:r>
              <a:rPr lang="ru-RU" sz="1600" b="1" dirty="0">
                <a:latin typeface="Times New Roman"/>
                <a:ea typeface="Calibri"/>
              </a:rPr>
              <a:t>Целый день я отдыхал (спят)</a:t>
            </a:r>
            <a:br>
              <a:rPr lang="ru-RU" sz="1600" b="1" dirty="0">
                <a:latin typeface="Times New Roman"/>
                <a:ea typeface="Calibri"/>
              </a:rPr>
            </a:br>
            <a:r>
              <a:rPr lang="ru-RU" sz="1600" b="1" dirty="0">
                <a:latin typeface="Times New Roman"/>
                <a:ea typeface="Calibri"/>
              </a:rPr>
              <a:t>Открываем следующую букву (жми мышкой).</a:t>
            </a:r>
          </a:p>
        </p:txBody>
      </p:sp>
      <p:sp>
        <p:nvSpPr>
          <p:cNvPr id="7" name="TextBox 6">
            <a:extLst>
              <a:ext uri="{FF2B5EF4-FFF2-40B4-BE49-F238E27FC236}">
                <a16:creationId xmlns:a16="http://schemas.microsoft.com/office/drawing/2014/main" xmlns="" id="{F20E831B-E7AA-4B82-AB2C-131972BE1354}"/>
              </a:ext>
            </a:extLst>
          </p:cNvPr>
          <p:cNvSpPr txBox="1"/>
          <p:nvPr/>
        </p:nvSpPr>
        <p:spPr>
          <a:xfrm>
            <a:off x="2212674" y="4917308"/>
            <a:ext cx="464664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О</a:t>
            </a:r>
          </a:p>
        </p:txBody>
      </p:sp>
    </p:spTree>
    <p:extLst>
      <p:ext uri="{BB962C8B-B14F-4D97-AF65-F5344CB8AC3E}">
        <p14:creationId xmlns:p14="http://schemas.microsoft.com/office/powerpoint/2010/main" xmlns="" val="164471769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719"/>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30548" y="4290292"/>
            <a:ext cx="1557091" cy="1557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539552" y="332656"/>
            <a:ext cx="3824461" cy="3508653"/>
          </a:xfrm>
          <a:prstGeom prst="rect">
            <a:avLst/>
          </a:prstGeom>
          <a:noFill/>
        </p:spPr>
        <p:txBody>
          <a:bodyPr wrap="square" rtlCol="0">
            <a:spAutoFit/>
          </a:bodyPr>
          <a:lstStyle/>
          <a:p>
            <a:pPr algn="ctr"/>
            <a:r>
              <a:rPr lang="ru-RU" sz="2000" b="1" dirty="0">
                <a:solidFill>
                  <a:srgbClr val="C00000"/>
                </a:solidFill>
                <a:latin typeface="Times New Roman" panose="02020603050405020304" pitchFamily="18" charset="0"/>
                <a:ea typeface="+mj-ea"/>
                <a:cs typeface="Times New Roman" panose="02020603050405020304" pitchFamily="18" charset="0"/>
              </a:rPr>
              <a:t>5 испытание «Противоположность»!</a:t>
            </a:r>
          </a:p>
          <a:p>
            <a:pPr algn="ctr"/>
            <a:r>
              <a:rPr lang="ru-RU" sz="1400" b="1" dirty="0">
                <a:latin typeface="Times New Roman" panose="02020603050405020304" pitchFamily="18" charset="0"/>
                <a:ea typeface="+mj-ea"/>
                <a:cs typeface="Times New Roman" panose="02020603050405020304" pitchFamily="18" charset="0"/>
              </a:rPr>
              <a:t>Воспитатель: - Я буду называть слова, а вы будете называть противоположное слово (картинки)</a:t>
            </a:r>
          </a:p>
          <a:p>
            <a:pPr marL="285750" indent="-285750" algn="ctr">
              <a:buFontTx/>
              <a:buChar char="-"/>
            </a:pPr>
            <a:r>
              <a:rPr lang="ru-RU" sz="1400" b="1" dirty="0">
                <a:latin typeface="Times New Roman" panose="02020603050405020304" pitchFamily="18" charset="0"/>
                <a:ea typeface="+mj-ea"/>
                <a:cs typeface="Times New Roman" panose="02020603050405020304" pitchFamily="18" charset="0"/>
              </a:rPr>
              <a:t>Куст низкий, а дерево -? </a:t>
            </a:r>
          </a:p>
          <a:p>
            <a:pPr marL="285750" indent="-285750" algn="ctr">
              <a:buFontTx/>
              <a:buChar char="-"/>
            </a:pPr>
            <a:r>
              <a:rPr lang="ru-RU" sz="1400" b="1" dirty="0">
                <a:latin typeface="Times New Roman" panose="02020603050405020304" pitchFamily="18" charset="0"/>
                <a:ea typeface="+mj-ea"/>
                <a:cs typeface="Times New Roman" panose="02020603050405020304" pitchFamily="18" charset="0"/>
              </a:rPr>
              <a:t>- Ночью темно, а днем -? </a:t>
            </a:r>
          </a:p>
          <a:p>
            <a:pPr algn="ctr"/>
            <a:r>
              <a:rPr lang="ru-RU" sz="1400" b="1" dirty="0">
                <a:latin typeface="Times New Roman" panose="02020603050405020304" pitchFamily="18" charset="0"/>
                <a:ea typeface="+mj-ea"/>
                <a:cs typeface="Times New Roman" panose="02020603050405020304" pitchFamily="18" charset="0"/>
              </a:rPr>
              <a:t>- Зимой холодно, а летом -? </a:t>
            </a:r>
          </a:p>
          <a:p>
            <a:pPr algn="ctr"/>
            <a:r>
              <a:rPr lang="ru-RU" sz="1400" b="1" dirty="0">
                <a:latin typeface="Times New Roman" panose="02020603050405020304" pitchFamily="18" charset="0"/>
                <a:ea typeface="+mj-ea"/>
                <a:cs typeface="Times New Roman" panose="02020603050405020304" pitchFamily="18" charset="0"/>
              </a:rPr>
              <a:t>- Огонь горячий, а снежинка -? </a:t>
            </a:r>
          </a:p>
          <a:p>
            <a:pPr algn="ctr"/>
            <a:r>
              <a:rPr lang="ru-RU" sz="1400" b="1" dirty="0">
                <a:latin typeface="Times New Roman" panose="02020603050405020304" pitchFamily="18" charset="0"/>
                <a:ea typeface="+mj-ea"/>
                <a:cs typeface="Times New Roman" panose="02020603050405020304" pitchFamily="18" charset="0"/>
              </a:rPr>
              <a:t>- Камень твердый, а подушка -? </a:t>
            </a:r>
          </a:p>
          <a:p>
            <a:pPr algn="ctr"/>
            <a:r>
              <a:rPr lang="ru-RU" sz="1400" b="1" dirty="0">
                <a:latin typeface="Times New Roman" panose="02020603050405020304" pitchFamily="18" charset="0"/>
                <a:ea typeface="+mj-ea"/>
                <a:cs typeface="Times New Roman" panose="02020603050405020304" pitchFamily="18" charset="0"/>
              </a:rPr>
              <a:t>- У дуба ствол толстый, а у березы -? </a:t>
            </a:r>
          </a:p>
          <a:p>
            <a:pPr algn="ctr"/>
            <a:r>
              <a:rPr lang="ru-RU" sz="1400" b="1" dirty="0">
                <a:latin typeface="Times New Roman" panose="02020603050405020304" pitchFamily="18" charset="0"/>
                <a:ea typeface="+mj-ea"/>
                <a:cs typeface="Times New Roman" panose="02020603050405020304" pitchFamily="18" charset="0"/>
              </a:rPr>
              <a:t>- Заяц быстрый, а черепаха -? </a:t>
            </a:r>
          </a:p>
          <a:p>
            <a:pPr algn="ctr"/>
            <a:r>
              <a:rPr lang="ru-RU" sz="1400" b="1" dirty="0">
                <a:latin typeface="Times New Roman" panose="02020603050405020304" pitchFamily="18" charset="0"/>
                <a:ea typeface="+mj-ea"/>
                <a:cs typeface="Times New Roman" panose="02020603050405020304" pitchFamily="18" charset="0"/>
              </a:rPr>
              <a:t>Вы снова здорово справились, и снова получаете букву. …Что это за буква? («О»)</a:t>
            </a:r>
          </a:p>
          <a:p>
            <a:pPr algn="ctr"/>
            <a:r>
              <a:rPr lang="ru-RU" sz="1400" b="1" dirty="0">
                <a:latin typeface="Times New Roman" panose="02020603050405020304" pitchFamily="18" charset="0"/>
                <a:ea typeface="+mj-ea"/>
                <a:cs typeface="Times New Roman" panose="02020603050405020304" pitchFamily="18" charset="0"/>
              </a:rPr>
              <a:t>Ну что ж в путь!</a:t>
            </a:r>
          </a:p>
        </p:txBody>
      </p:sp>
      <p:sp>
        <p:nvSpPr>
          <p:cNvPr id="64" name="TextBox 63">
            <a:extLst>
              <a:ext uri="{FF2B5EF4-FFF2-40B4-BE49-F238E27FC236}">
                <a16:creationId xmlns:a16="http://schemas.microsoft.com/office/drawing/2014/main" xmlns="" id="{F2049F7E-D2A6-4000-B60F-E70E56739BA6}"/>
              </a:ext>
            </a:extLst>
          </p:cNvPr>
          <p:cNvSpPr txBox="1"/>
          <p:nvPr/>
        </p:nvSpPr>
        <p:spPr>
          <a:xfrm>
            <a:off x="4865169" y="5328255"/>
            <a:ext cx="11469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Д</a:t>
            </a:r>
          </a:p>
        </p:txBody>
      </p:sp>
      <p:pic>
        <p:nvPicPr>
          <p:cNvPr id="10" name="Рисунок 9">
            <a:extLst>
              <a:ext uri="{FF2B5EF4-FFF2-40B4-BE49-F238E27FC236}">
                <a16:creationId xmlns:a16="http://schemas.microsoft.com/office/drawing/2014/main" xmlns="" id="{DE40264C-4E95-411A-957A-C29F938A9E81}"/>
              </a:ext>
            </a:extLst>
          </p:cNvPr>
          <p:cNvPicPr>
            <a:picLocks noChangeAspect="1"/>
          </p:cNvPicPr>
          <p:nvPr/>
        </p:nvPicPr>
        <p:blipFill>
          <a:blip r:embed="rId4" cstate="print"/>
          <a:stretch>
            <a:fillRect/>
          </a:stretch>
        </p:blipFill>
        <p:spPr>
          <a:xfrm>
            <a:off x="7340421" y="2414485"/>
            <a:ext cx="1600517" cy="1600517"/>
          </a:xfrm>
          <a:prstGeom prst="rect">
            <a:avLst/>
          </a:prstGeom>
        </p:spPr>
      </p:pic>
      <p:sp>
        <p:nvSpPr>
          <p:cNvPr id="2" name="Пузырек для мыслей: облако 1">
            <a:extLst>
              <a:ext uri="{FF2B5EF4-FFF2-40B4-BE49-F238E27FC236}">
                <a16:creationId xmlns:a16="http://schemas.microsoft.com/office/drawing/2014/main" xmlns="" id="{11F829FD-846B-4242-80F7-02551080BE7E}"/>
              </a:ext>
            </a:extLst>
          </p:cNvPr>
          <p:cNvSpPr/>
          <p:nvPr/>
        </p:nvSpPr>
        <p:spPr>
          <a:xfrm>
            <a:off x="4220088" y="3110994"/>
            <a:ext cx="3232232" cy="1498047"/>
          </a:xfrm>
          <a:prstGeom prst="cloudCallout">
            <a:avLst>
              <a:gd name="adj1" fmla="val 44407"/>
              <a:gd name="adj2" fmla="val 6312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400" dirty="0"/>
          </a:p>
        </p:txBody>
      </p:sp>
      <p:sp>
        <p:nvSpPr>
          <p:cNvPr id="3" name="TextBox 2">
            <a:extLst>
              <a:ext uri="{FF2B5EF4-FFF2-40B4-BE49-F238E27FC236}">
                <a16:creationId xmlns:a16="http://schemas.microsoft.com/office/drawing/2014/main" xmlns="" id="{8132DAF7-0014-4D7B-9023-B510C8100DF8}"/>
              </a:ext>
            </a:extLst>
          </p:cNvPr>
          <p:cNvSpPr txBox="1"/>
          <p:nvPr/>
        </p:nvSpPr>
        <p:spPr>
          <a:xfrm>
            <a:off x="4559448" y="3379644"/>
            <a:ext cx="2885610" cy="954107"/>
          </a:xfrm>
          <a:prstGeom prst="rect">
            <a:avLst/>
          </a:prstGeom>
          <a:noFill/>
        </p:spPr>
        <p:txBody>
          <a:bodyPr wrap="square" rtlCol="0">
            <a:spAutoFit/>
          </a:bodyPr>
          <a:lstStyle/>
          <a:p>
            <a:pPr lvl="0" algn="ctr">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Вы снова здорово справились, и снова получаете букву. …Что это за </a:t>
            </a:r>
            <a:r>
              <a:rPr lang="ru-RU" sz="1400" b="1" dirty="0">
                <a:solidFill>
                  <a:prstClr val="black"/>
                </a:solidFill>
                <a:latin typeface="Times New Roman" panose="02020603050405020304" pitchFamily="18" charset="0"/>
                <a:cs typeface="Times New Roman" panose="02020603050405020304" pitchFamily="18" charset="0"/>
              </a:rPr>
              <a:t>буква? (жми мышкой) </a:t>
            </a:r>
            <a:endPar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Ну что ж в путь!</a:t>
            </a:r>
          </a:p>
        </p:txBody>
      </p:sp>
      <p:pic>
        <p:nvPicPr>
          <p:cNvPr id="5" name="Рисунок 4">
            <a:extLst>
              <a:ext uri="{FF2B5EF4-FFF2-40B4-BE49-F238E27FC236}">
                <a16:creationId xmlns:a16="http://schemas.microsoft.com/office/drawing/2014/main" xmlns="" id="{AE4FC607-67E6-4D4B-8644-39DC9085BA90}"/>
              </a:ext>
            </a:extLst>
          </p:cNvPr>
          <p:cNvPicPr>
            <a:picLocks noChangeAspect="1"/>
          </p:cNvPicPr>
          <p:nvPr/>
        </p:nvPicPr>
        <p:blipFill rotWithShape="1">
          <a:blip r:embed="rId5" cstate="print"/>
          <a:srcRect r="34250"/>
          <a:stretch/>
        </p:blipFill>
        <p:spPr>
          <a:xfrm>
            <a:off x="302795" y="3986253"/>
            <a:ext cx="1331640" cy="1342002"/>
          </a:xfrm>
          <a:prstGeom prst="rect">
            <a:avLst/>
          </a:prstGeom>
        </p:spPr>
      </p:pic>
      <p:pic>
        <p:nvPicPr>
          <p:cNvPr id="6" name="Рисунок 5">
            <a:extLst>
              <a:ext uri="{FF2B5EF4-FFF2-40B4-BE49-F238E27FC236}">
                <a16:creationId xmlns:a16="http://schemas.microsoft.com/office/drawing/2014/main" xmlns="" id="{90EB0CCC-5F5D-4CA3-9F31-CE6BF862A1EA}"/>
              </a:ext>
            </a:extLst>
          </p:cNvPr>
          <p:cNvPicPr>
            <a:picLocks noChangeAspect="1"/>
          </p:cNvPicPr>
          <p:nvPr/>
        </p:nvPicPr>
        <p:blipFill>
          <a:blip r:embed="rId6" cstate="print"/>
          <a:stretch>
            <a:fillRect/>
          </a:stretch>
        </p:blipFill>
        <p:spPr>
          <a:xfrm>
            <a:off x="7308304" y="580096"/>
            <a:ext cx="1605558" cy="1605558"/>
          </a:xfrm>
          <a:prstGeom prst="rect">
            <a:avLst/>
          </a:prstGeom>
        </p:spPr>
      </p:pic>
      <p:pic>
        <p:nvPicPr>
          <p:cNvPr id="7" name="Рисунок 6">
            <a:extLst>
              <a:ext uri="{FF2B5EF4-FFF2-40B4-BE49-F238E27FC236}">
                <a16:creationId xmlns:a16="http://schemas.microsoft.com/office/drawing/2014/main" xmlns="" id="{5378E913-58A4-4046-9D43-B236F0F3566E}"/>
              </a:ext>
            </a:extLst>
          </p:cNvPr>
          <p:cNvPicPr>
            <a:picLocks noChangeAspect="1"/>
          </p:cNvPicPr>
          <p:nvPr/>
        </p:nvPicPr>
        <p:blipFill rotWithShape="1">
          <a:blip r:embed="rId7" cstate="print"/>
          <a:srcRect l="6419" t="5601" r="50155" b="10400"/>
          <a:stretch/>
        </p:blipFill>
        <p:spPr>
          <a:xfrm>
            <a:off x="3425013" y="4602401"/>
            <a:ext cx="1180050" cy="1691804"/>
          </a:xfrm>
          <a:prstGeom prst="rect">
            <a:avLst/>
          </a:prstGeom>
        </p:spPr>
      </p:pic>
      <p:pic>
        <p:nvPicPr>
          <p:cNvPr id="8" name="Рисунок 7">
            <a:extLst>
              <a:ext uri="{FF2B5EF4-FFF2-40B4-BE49-F238E27FC236}">
                <a16:creationId xmlns:a16="http://schemas.microsoft.com/office/drawing/2014/main" xmlns="" id="{F69A68DD-D75E-47B1-BDCE-1A4939E63B1C}"/>
              </a:ext>
            </a:extLst>
          </p:cNvPr>
          <p:cNvPicPr>
            <a:picLocks noChangeAspect="1"/>
          </p:cNvPicPr>
          <p:nvPr/>
        </p:nvPicPr>
        <p:blipFill rotWithShape="1">
          <a:blip r:embed="rId8" cstate="print"/>
          <a:srcRect l="7475" t="21126" r="6530" b="20990"/>
          <a:stretch/>
        </p:blipFill>
        <p:spPr>
          <a:xfrm>
            <a:off x="4605063" y="409830"/>
            <a:ext cx="2318370" cy="1123599"/>
          </a:xfrm>
          <a:prstGeom prst="rect">
            <a:avLst/>
          </a:prstGeom>
        </p:spPr>
      </p:pic>
      <p:pic>
        <p:nvPicPr>
          <p:cNvPr id="9" name="Рисунок 8">
            <a:extLst>
              <a:ext uri="{FF2B5EF4-FFF2-40B4-BE49-F238E27FC236}">
                <a16:creationId xmlns:a16="http://schemas.microsoft.com/office/drawing/2014/main" xmlns="" id="{1432E53A-251A-4B29-8E46-EBD6DA8389A5}"/>
              </a:ext>
            </a:extLst>
          </p:cNvPr>
          <p:cNvPicPr>
            <a:picLocks noChangeAspect="1"/>
          </p:cNvPicPr>
          <p:nvPr/>
        </p:nvPicPr>
        <p:blipFill rotWithShape="1">
          <a:blip r:embed="rId9" cstate="print"/>
          <a:srcRect l="5901" t="28534" r="4990" b="13611"/>
          <a:stretch/>
        </p:blipFill>
        <p:spPr>
          <a:xfrm>
            <a:off x="1712532" y="3817164"/>
            <a:ext cx="1600517" cy="792088"/>
          </a:xfrm>
          <a:prstGeom prst="rect">
            <a:avLst/>
          </a:prstGeom>
        </p:spPr>
      </p:pic>
      <p:pic>
        <p:nvPicPr>
          <p:cNvPr id="11" name="Рисунок 10">
            <a:extLst>
              <a:ext uri="{FF2B5EF4-FFF2-40B4-BE49-F238E27FC236}">
                <a16:creationId xmlns:a16="http://schemas.microsoft.com/office/drawing/2014/main" xmlns="" id="{81826985-B3D0-4DA1-B403-94C12DABEFDC}"/>
              </a:ext>
            </a:extLst>
          </p:cNvPr>
          <p:cNvPicPr>
            <a:picLocks noChangeAspect="1"/>
          </p:cNvPicPr>
          <p:nvPr/>
        </p:nvPicPr>
        <p:blipFill>
          <a:blip r:embed="rId10" cstate="print"/>
          <a:stretch>
            <a:fillRect/>
          </a:stretch>
        </p:blipFill>
        <p:spPr>
          <a:xfrm>
            <a:off x="4559448" y="1760412"/>
            <a:ext cx="1596694" cy="1123599"/>
          </a:xfrm>
          <a:prstGeom prst="rect">
            <a:avLst/>
          </a:prstGeom>
        </p:spPr>
      </p:pic>
    </p:spTree>
    <p:extLst>
      <p:ext uri="{BB962C8B-B14F-4D97-AF65-F5344CB8AC3E}">
        <p14:creationId xmlns:p14="http://schemas.microsoft.com/office/powerpoint/2010/main" xmlns="" val="162822433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3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719"/>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30548" y="4290292"/>
            <a:ext cx="1557091" cy="1557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539552" y="332656"/>
            <a:ext cx="3824461" cy="2708434"/>
          </a:xfrm>
          <a:prstGeom prst="rect">
            <a:avLst/>
          </a:prstGeom>
          <a:noFill/>
        </p:spPr>
        <p:txBody>
          <a:bodyPr wrap="square" rtlCol="0">
            <a:spAutoFit/>
          </a:bodyPr>
          <a:lstStyle/>
          <a:p>
            <a:pPr algn="ctr"/>
            <a:r>
              <a:rPr lang="ru-RU" sz="2000" b="1" dirty="0">
                <a:solidFill>
                  <a:srgbClr val="C00000"/>
                </a:solidFill>
                <a:latin typeface="Times New Roman" panose="02020603050405020304" pitchFamily="18" charset="0"/>
                <a:ea typeface="+mj-ea"/>
                <a:cs typeface="Times New Roman" panose="02020603050405020304" pitchFamily="18" charset="0"/>
              </a:rPr>
              <a:t>6 испытание «</a:t>
            </a:r>
            <a:r>
              <a:rPr lang="ru-RU" sz="2000" b="1" dirty="0" err="1">
                <a:solidFill>
                  <a:srgbClr val="C00000"/>
                </a:solidFill>
                <a:latin typeface="Times New Roman" panose="02020603050405020304" pitchFamily="18" charset="0"/>
                <a:ea typeface="+mj-ea"/>
                <a:cs typeface="Times New Roman" panose="02020603050405020304" pitchFamily="18" charset="0"/>
              </a:rPr>
              <a:t>Задачкино</a:t>
            </a:r>
            <a:r>
              <a:rPr lang="ru-RU" sz="2000" b="1" dirty="0">
                <a:solidFill>
                  <a:srgbClr val="C00000"/>
                </a:solidFill>
                <a:latin typeface="Times New Roman" panose="02020603050405020304" pitchFamily="18" charset="0"/>
                <a:ea typeface="+mj-ea"/>
                <a:cs typeface="Times New Roman" panose="02020603050405020304" pitchFamily="18" charset="0"/>
              </a:rPr>
              <a:t>»</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Ребята для начала нам нужно выстроить числовой ряд от 1 до 9 и внимательно будем слушать задачки которые нам приготовили для испытания.</a:t>
            </a:r>
          </a:p>
          <a:p>
            <a:pPr marL="285750" indent="-285750" algn="ctr">
              <a:buFontTx/>
              <a:buChar char="-"/>
            </a:pPr>
            <a:r>
              <a:rPr lang="ru-RU" sz="1600" b="1" dirty="0">
                <a:solidFill>
                  <a:prstClr val="black"/>
                </a:solidFill>
                <a:latin typeface="Times New Roman" panose="02020603050405020304" pitchFamily="18" charset="0"/>
                <a:ea typeface="+mj-ea"/>
                <a:cs typeface="Times New Roman" panose="02020603050405020304" pitchFamily="18" charset="0"/>
              </a:rPr>
              <a:t>Положите в круг те чиста, которые больше 7.</a:t>
            </a:r>
          </a:p>
          <a:p>
            <a:pPr marL="285750" indent="-285750" algn="ctr">
              <a:buFontTx/>
              <a:buChar char="-"/>
            </a:pPr>
            <a:r>
              <a:rPr lang="ru-RU" sz="1600" b="1" dirty="0">
                <a:solidFill>
                  <a:prstClr val="black"/>
                </a:solidFill>
                <a:latin typeface="Times New Roman" panose="02020603050405020304" pitchFamily="18" charset="0"/>
                <a:ea typeface="+mj-ea"/>
                <a:cs typeface="Times New Roman" panose="02020603050405020304" pitchFamily="18" charset="0"/>
              </a:rPr>
              <a:t>Назовите числа меньше 7.</a:t>
            </a:r>
          </a:p>
          <a:p>
            <a:pPr algn="ctr"/>
            <a:r>
              <a:rPr lang="ru-RU" sz="1100" b="1" dirty="0">
                <a:solidFill>
                  <a:prstClr val="black"/>
                </a:solidFill>
                <a:latin typeface="Times New Roman" panose="02020603050405020304" pitchFamily="18" charset="0"/>
                <a:ea typeface="+mj-ea"/>
                <a:cs typeface="Times New Roman" panose="02020603050405020304" pitchFamily="18" charset="0"/>
              </a:rPr>
              <a:t>(если дети быстро справились, можно поменять задание несколько раз)</a:t>
            </a:r>
          </a:p>
        </p:txBody>
      </p:sp>
      <p:pic>
        <p:nvPicPr>
          <p:cNvPr id="25" name="Рисунок 24">
            <a:extLst>
              <a:ext uri="{FF2B5EF4-FFF2-40B4-BE49-F238E27FC236}">
                <a16:creationId xmlns:a16="http://schemas.microsoft.com/office/drawing/2014/main" xmlns="" id="{5D70C9AE-4AEF-47F3-9FD6-287CF8821E73}"/>
              </a:ext>
            </a:extLst>
          </p:cNvPr>
          <p:cNvPicPr>
            <a:picLocks noChangeAspect="1"/>
          </p:cNvPicPr>
          <p:nvPr/>
        </p:nvPicPr>
        <p:blipFill>
          <a:blip r:embed="rId4" cstate="print"/>
          <a:stretch>
            <a:fillRect/>
          </a:stretch>
        </p:blipFill>
        <p:spPr>
          <a:xfrm>
            <a:off x="231435" y="3991020"/>
            <a:ext cx="907608" cy="1236042"/>
          </a:xfrm>
          <a:prstGeom prst="rect">
            <a:avLst/>
          </a:prstGeom>
        </p:spPr>
      </p:pic>
      <p:pic>
        <p:nvPicPr>
          <p:cNvPr id="27" name="Рисунок 26">
            <a:extLst>
              <a:ext uri="{FF2B5EF4-FFF2-40B4-BE49-F238E27FC236}">
                <a16:creationId xmlns:a16="http://schemas.microsoft.com/office/drawing/2014/main" xmlns="" id="{BA8699C0-2531-47F3-88CE-5BF34010BECE}"/>
              </a:ext>
            </a:extLst>
          </p:cNvPr>
          <p:cNvPicPr>
            <a:picLocks noChangeAspect="1"/>
          </p:cNvPicPr>
          <p:nvPr/>
        </p:nvPicPr>
        <p:blipFill>
          <a:blip r:embed="rId5" cstate="print"/>
          <a:stretch>
            <a:fillRect/>
          </a:stretch>
        </p:blipFill>
        <p:spPr>
          <a:xfrm>
            <a:off x="5498379" y="793010"/>
            <a:ext cx="675650" cy="1236042"/>
          </a:xfrm>
          <a:prstGeom prst="rect">
            <a:avLst/>
          </a:prstGeom>
        </p:spPr>
      </p:pic>
      <p:pic>
        <p:nvPicPr>
          <p:cNvPr id="29" name="Рисунок 28">
            <a:extLst>
              <a:ext uri="{FF2B5EF4-FFF2-40B4-BE49-F238E27FC236}">
                <a16:creationId xmlns:a16="http://schemas.microsoft.com/office/drawing/2014/main" xmlns="" id="{A434A03D-9782-4DFE-8032-0FA8D5069D92}"/>
              </a:ext>
            </a:extLst>
          </p:cNvPr>
          <p:cNvPicPr>
            <a:picLocks noChangeAspect="1"/>
          </p:cNvPicPr>
          <p:nvPr/>
        </p:nvPicPr>
        <p:blipFill>
          <a:blip r:embed="rId6" cstate="print"/>
          <a:stretch>
            <a:fillRect/>
          </a:stretch>
        </p:blipFill>
        <p:spPr>
          <a:xfrm>
            <a:off x="8003952" y="1814690"/>
            <a:ext cx="683687" cy="1236043"/>
          </a:xfrm>
          <a:prstGeom prst="rect">
            <a:avLst/>
          </a:prstGeom>
        </p:spPr>
      </p:pic>
      <p:pic>
        <p:nvPicPr>
          <p:cNvPr id="31" name="Рисунок 30">
            <a:extLst>
              <a:ext uri="{FF2B5EF4-FFF2-40B4-BE49-F238E27FC236}">
                <a16:creationId xmlns:a16="http://schemas.microsoft.com/office/drawing/2014/main" xmlns="" id="{B2195B2C-ED8F-4FCF-BD92-8A4F77D03593}"/>
              </a:ext>
            </a:extLst>
          </p:cNvPr>
          <p:cNvPicPr>
            <a:picLocks noChangeAspect="1"/>
          </p:cNvPicPr>
          <p:nvPr/>
        </p:nvPicPr>
        <p:blipFill>
          <a:blip r:embed="rId7" cstate="print"/>
          <a:stretch>
            <a:fillRect/>
          </a:stretch>
        </p:blipFill>
        <p:spPr>
          <a:xfrm>
            <a:off x="2757372" y="4707637"/>
            <a:ext cx="683687" cy="1100852"/>
          </a:xfrm>
          <a:prstGeom prst="rect">
            <a:avLst/>
          </a:prstGeom>
        </p:spPr>
      </p:pic>
      <p:pic>
        <p:nvPicPr>
          <p:cNvPr id="33" name="Рисунок 32">
            <a:extLst>
              <a:ext uri="{FF2B5EF4-FFF2-40B4-BE49-F238E27FC236}">
                <a16:creationId xmlns:a16="http://schemas.microsoft.com/office/drawing/2014/main" xmlns="" id="{12B2C809-382D-4D11-8E1C-134CB3EBA945}"/>
              </a:ext>
            </a:extLst>
          </p:cNvPr>
          <p:cNvPicPr>
            <a:picLocks noChangeAspect="1"/>
          </p:cNvPicPr>
          <p:nvPr/>
        </p:nvPicPr>
        <p:blipFill>
          <a:blip r:embed="rId8" cstate="print"/>
          <a:stretch>
            <a:fillRect/>
          </a:stretch>
        </p:blipFill>
        <p:spPr>
          <a:xfrm>
            <a:off x="6682041" y="1588810"/>
            <a:ext cx="781103" cy="1237058"/>
          </a:xfrm>
          <a:prstGeom prst="rect">
            <a:avLst/>
          </a:prstGeom>
        </p:spPr>
      </p:pic>
      <p:sp>
        <p:nvSpPr>
          <p:cNvPr id="64" name="TextBox 63">
            <a:extLst>
              <a:ext uri="{FF2B5EF4-FFF2-40B4-BE49-F238E27FC236}">
                <a16:creationId xmlns:a16="http://schemas.microsoft.com/office/drawing/2014/main" xmlns="" id="{F2049F7E-D2A6-4000-B60F-E70E56739BA6}"/>
              </a:ext>
            </a:extLst>
          </p:cNvPr>
          <p:cNvSpPr txBox="1"/>
          <p:nvPr/>
        </p:nvSpPr>
        <p:spPr>
          <a:xfrm>
            <a:off x="4865169" y="5328255"/>
            <a:ext cx="11469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Ц</a:t>
            </a:r>
          </a:p>
        </p:txBody>
      </p:sp>
      <p:sp>
        <p:nvSpPr>
          <p:cNvPr id="2" name="Пузырек для мыслей: облако 1">
            <a:extLst>
              <a:ext uri="{FF2B5EF4-FFF2-40B4-BE49-F238E27FC236}">
                <a16:creationId xmlns:a16="http://schemas.microsoft.com/office/drawing/2014/main" xmlns="" id="{11F829FD-846B-4242-80F7-02551080BE7E}"/>
              </a:ext>
            </a:extLst>
          </p:cNvPr>
          <p:cNvSpPr/>
          <p:nvPr/>
        </p:nvSpPr>
        <p:spPr>
          <a:xfrm>
            <a:off x="4220088" y="3110994"/>
            <a:ext cx="3232232" cy="1498047"/>
          </a:xfrm>
          <a:prstGeom prst="cloudCallout">
            <a:avLst>
              <a:gd name="adj1" fmla="val 44407"/>
              <a:gd name="adj2" fmla="val 6312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400" dirty="0"/>
          </a:p>
        </p:txBody>
      </p:sp>
      <p:sp>
        <p:nvSpPr>
          <p:cNvPr id="3" name="TextBox 2">
            <a:extLst>
              <a:ext uri="{FF2B5EF4-FFF2-40B4-BE49-F238E27FC236}">
                <a16:creationId xmlns:a16="http://schemas.microsoft.com/office/drawing/2014/main" xmlns="" id="{8132DAF7-0014-4D7B-9023-B510C8100DF8}"/>
              </a:ext>
            </a:extLst>
          </p:cNvPr>
          <p:cNvSpPr txBox="1"/>
          <p:nvPr/>
        </p:nvSpPr>
        <p:spPr>
          <a:xfrm>
            <a:off x="4644008" y="3379644"/>
            <a:ext cx="26642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Отлично! И за правильное выполненное задания вы получаете букву… (жми мышкой) Какая это буква?</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529995249"/>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3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719"/>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30548" y="4290292"/>
            <a:ext cx="1557091" cy="1557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539552" y="332656"/>
            <a:ext cx="3824461" cy="3847207"/>
          </a:xfrm>
          <a:prstGeom prst="rect">
            <a:avLst/>
          </a:prstGeom>
          <a:noFill/>
        </p:spPr>
        <p:txBody>
          <a:bodyPr wrap="square" rtlCol="0">
            <a:spAutoFit/>
          </a:bodyPr>
          <a:lstStyle/>
          <a:p>
            <a:pPr algn="ctr"/>
            <a:r>
              <a:rPr lang="ru-RU" sz="2000" b="1" dirty="0">
                <a:solidFill>
                  <a:srgbClr val="C00000"/>
                </a:solidFill>
                <a:latin typeface="Times New Roman" panose="02020603050405020304" pitchFamily="18" charset="0"/>
                <a:ea typeface="+mj-ea"/>
                <a:cs typeface="Times New Roman" panose="02020603050405020304" pitchFamily="18" charset="0"/>
              </a:rPr>
              <a:t>7 испытание «Отгадай-ка»!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Вот мы и добрались до следующей Станции и она называется</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«Отгадай-ка»!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На этой станции нас ждут с вами загадки: (по поднятой руке отвечают)</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Сколько спинок у трех свинок? </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Сколько хвостов у двух котов? </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Сколько животиков у пяти бегемотиков? </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Сколько рогов у двух быков? </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Сколько у коня копыт, когда конь в траве лежит? </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Сколько задних лап у двух зайчат? </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Сколько домишек у ста муравьишек? </a:t>
            </a:r>
          </a:p>
        </p:txBody>
      </p:sp>
      <p:pic>
        <p:nvPicPr>
          <p:cNvPr id="25" name="Рисунок 24">
            <a:extLst>
              <a:ext uri="{FF2B5EF4-FFF2-40B4-BE49-F238E27FC236}">
                <a16:creationId xmlns:a16="http://schemas.microsoft.com/office/drawing/2014/main" xmlns="" id="{5D70C9AE-4AEF-47F3-9FD6-287CF8821E73}"/>
              </a:ext>
            </a:extLst>
          </p:cNvPr>
          <p:cNvPicPr>
            <a:picLocks noChangeAspect="1"/>
          </p:cNvPicPr>
          <p:nvPr/>
        </p:nvPicPr>
        <p:blipFill>
          <a:blip r:embed="rId4" cstate="print"/>
          <a:stretch>
            <a:fillRect/>
          </a:stretch>
        </p:blipFill>
        <p:spPr>
          <a:xfrm>
            <a:off x="392287" y="4290292"/>
            <a:ext cx="907608" cy="1236042"/>
          </a:xfrm>
          <a:prstGeom prst="rect">
            <a:avLst/>
          </a:prstGeom>
        </p:spPr>
      </p:pic>
      <p:pic>
        <p:nvPicPr>
          <p:cNvPr id="27" name="Рисунок 26">
            <a:extLst>
              <a:ext uri="{FF2B5EF4-FFF2-40B4-BE49-F238E27FC236}">
                <a16:creationId xmlns:a16="http://schemas.microsoft.com/office/drawing/2014/main" xmlns="" id="{BA8699C0-2531-47F3-88CE-5BF34010BECE}"/>
              </a:ext>
            </a:extLst>
          </p:cNvPr>
          <p:cNvPicPr>
            <a:picLocks noChangeAspect="1"/>
          </p:cNvPicPr>
          <p:nvPr/>
        </p:nvPicPr>
        <p:blipFill>
          <a:blip r:embed="rId5" cstate="print"/>
          <a:stretch>
            <a:fillRect/>
          </a:stretch>
        </p:blipFill>
        <p:spPr>
          <a:xfrm>
            <a:off x="5498379" y="793010"/>
            <a:ext cx="675650" cy="1236042"/>
          </a:xfrm>
          <a:prstGeom prst="rect">
            <a:avLst/>
          </a:prstGeom>
        </p:spPr>
      </p:pic>
      <p:pic>
        <p:nvPicPr>
          <p:cNvPr id="29" name="Рисунок 28">
            <a:extLst>
              <a:ext uri="{FF2B5EF4-FFF2-40B4-BE49-F238E27FC236}">
                <a16:creationId xmlns:a16="http://schemas.microsoft.com/office/drawing/2014/main" xmlns="" id="{A434A03D-9782-4DFE-8032-0FA8D5069D92}"/>
              </a:ext>
            </a:extLst>
          </p:cNvPr>
          <p:cNvPicPr>
            <a:picLocks noChangeAspect="1"/>
          </p:cNvPicPr>
          <p:nvPr/>
        </p:nvPicPr>
        <p:blipFill>
          <a:blip r:embed="rId6" cstate="print"/>
          <a:stretch>
            <a:fillRect/>
          </a:stretch>
        </p:blipFill>
        <p:spPr>
          <a:xfrm>
            <a:off x="8003952" y="1814690"/>
            <a:ext cx="683687" cy="1236043"/>
          </a:xfrm>
          <a:prstGeom prst="rect">
            <a:avLst/>
          </a:prstGeom>
        </p:spPr>
      </p:pic>
      <p:pic>
        <p:nvPicPr>
          <p:cNvPr id="31" name="Рисунок 30">
            <a:extLst>
              <a:ext uri="{FF2B5EF4-FFF2-40B4-BE49-F238E27FC236}">
                <a16:creationId xmlns:a16="http://schemas.microsoft.com/office/drawing/2014/main" xmlns="" id="{B2195B2C-ED8F-4FCF-BD92-8A4F77D03593}"/>
              </a:ext>
            </a:extLst>
          </p:cNvPr>
          <p:cNvPicPr>
            <a:picLocks noChangeAspect="1"/>
          </p:cNvPicPr>
          <p:nvPr/>
        </p:nvPicPr>
        <p:blipFill>
          <a:blip r:embed="rId7" cstate="print"/>
          <a:stretch>
            <a:fillRect/>
          </a:stretch>
        </p:blipFill>
        <p:spPr>
          <a:xfrm>
            <a:off x="2757372" y="4707637"/>
            <a:ext cx="683687" cy="1100852"/>
          </a:xfrm>
          <a:prstGeom prst="rect">
            <a:avLst/>
          </a:prstGeom>
        </p:spPr>
      </p:pic>
      <p:pic>
        <p:nvPicPr>
          <p:cNvPr id="33" name="Рисунок 32">
            <a:extLst>
              <a:ext uri="{FF2B5EF4-FFF2-40B4-BE49-F238E27FC236}">
                <a16:creationId xmlns:a16="http://schemas.microsoft.com/office/drawing/2014/main" xmlns="" id="{12B2C809-382D-4D11-8E1C-134CB3EBA945}"/>
              </a:ext>
            </a:extLst>
          </p:cNvPr>
          <p:cNvPicPr>
            <a:picLocks noChangeAspect="1"/>
          </p:cNvPicPr>
          <p:nvPr/>
        </p:nvPicPr>
        <p:blipFill>
          <a:blip r:embed="rId8" cstate="print"/>
          <a:stretch>
            <a:fillRect/>
          </a:stretch>
        </p:blipFill>
        <p:spPr>
          <a:xfrm>
            <a:off x="6682041" y="1588810"/>
            <a:ext cx="781103" cy="1237058"/>
          </a:xfrm>
          <a:prstGeom prst="rect">
            <a:avLst/>
          </a:prstGeom>
        </p:spPr>
      </p:pic>
      <p:sp>
        <p:nvSpPr>
          <p:cNvPr id="64" name="TextBox 63">
            <a:extLst>
              <a:ext uri="{FF2B5EF4-FFF2-40B4-BE49-F238E27FC236}">
                <a16:creationId xmlns:a16="http://schemas.microsoft.com/office/drawing/2014/main" xmlns="" id="{F2049F7E-D2A6-4000-B60F-E70E56739BA6}"/>
              </a:ext>
            </a:extLst>
          </p:cNvPr>
          <p:cNvSpPr txBox="1"/>
          <p:nvPr/>
        </p:nvSpPr>
        <p:spPr>
          <a:xfrm>
            <a:off x="4865169" y="5328255"/>
            <a:ext cx="11469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Ы</a:t>
            </a:r>
          </a:p>
        </p:txBody>
      </p:sp>
      <p:sp>
        <p:nvSpPr>
          <p:cNvPr id="2" name="Пузырек для мыслей: облако 1">
            <a:extLst>
              <a:ext uri="{FF2B5EF4-FFF2-40B4-BE49-F238E27FC236}">
                <a16:creationId xmlns:a16="http://schemas.microsoft.com/office/drawing/2014/main" xmlns="" id="{11F829FD-846B-4242-80F7-02551080BE7E}"/>
              </a:ext>
            </a:extLst>
          </p:cNvPr>
          <p:cNvSpPr/>
          <p:nvPr/>
        </p:nvSpPr>
        <p:spPr>
          <a:xfrm>
            <a:off x="4220088" y="3110994"/>
            <a:ext cx="3232232" cy="1498047"/>
          </a:xfrm>
          <a:prstGeom prst="cloudCallout">
            <a:avLst>
              <a:gd name="adj1" fmla="val 44407"/>
              <a:gd name="adj2" fmla="val 6312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400" dirty="0"/>
          </a:p>
        </p:txBody>
      </p:sp>
      <p:sp>
        <p:nvSpPr>
          <p:cNvPr id="3" name="TextBox 2">
            <a:extLst>
              <a:ext uri="{FF2B5EF4-FFF2-40B4-BE49-F238E27FC236}">
                <a16:creationId xmlns:a16="http://schemas.microsoft.com/office/drawing/2014/main" xmlns="" id="{8132DAF7-0014-4D7B-9023-B510C8100DF8}"/>
              </a:ext>
            </a:extLst>
          </p:cNvPr>
          <p:cNvSpPr txBox="1"/>
          <p:nvPr/>
        </p:nvSpPr>
        <p:spPr>
          <a:xfrm>
            <a:off x="4644008" y="3379644"/>
            <a:ext cx="266429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И как всегда вы отлично справились с заданиями, поэтому снова получаете букву и это буква….какая? («Ы»)</a:t>
            </a:r>
          </a:p>
        </p:txBody>
      </p:sp>
    </p:spTree>
    <p:extLst>
      <p:ext uri="{BB962C8B-B14F-4D97-AF65-F5344CB8AC3E}">
        <p14:creationId xmlns:p14="http://schemas.microsoft.com/office/powerpoint/2010/main" xmlns="" val="407101995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3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71" y="0"/>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6629191" y="4941168"/>
            <a:ext cx="2520280" cy="369332"/>
          </a:xfrm>
          <a:prstGeom prst="rect">
            <a:avLst/>
          </a:prstGeom>
          <a:noFill/>
        </p:spPr>
        <p:txBody>
          <a:bodyPr wrap="square" rtlCol="0">
            <a:spAutoFit/>
          </a:bodyPr>
          <a:lstStyle/>
          <a:p>
            <a:endParaRPr lang="ru-RU" dirty="0"/>
          </a:p>
        </p:txBody>
      </p:sp>
      <p:pic>
        <p:nvPicPr>
          <p:cNvPr id="3" name="Рисунок 2">
            <a:extLst>
              <a:ext uri="{FF2B5EF4-FFF2-40B4-BE49-F238E27FC236}">
                <a16:creationId xmlns:a16="http://schemas.microsoft.com/office/drawing/2014/main" xmlns="" id="{2800FED8-8902-496E-8509-26E3C4A525F2}"/>
              </a:ext>
            </a:extLst>
          </p:cNvPr>
          <p:cNvPicPr>
            <a:picLocks noChangeAspect="1"/>
          </p:cNvPicPr>
          <p:nvPr/>
        </p:nvPicPr>
        <p:blipFill rotWithShape="1">
          <a:blip r:embed="rId3" cstate="print"/>
          <a:srcRect l="5650" t="13561" r="5077" b="11105"/>
          <a:stretch/>
        </p:blipFill>
        <p:spPr>
          <a:xfrm>
            <a:off x="113780" y="338608"/>
            <a:ext cx="8874266" cy="5616624"/>
          </a:xfrm>
          <a:prstGeom prst="rect">
            <a:avLst/>
          </a:prstGeom>
        </p:spPr>
      </p:pic>
      <p:pic>
        <p:nvPicPr>
          <p:cNvPr id="5" name="Рисунок 4">
            <a:extLst>
              <a:ext uri="{FF2B5EF4-FFF2-40B4-BE49-F238E27FC236}">
                <a16:creationId xmlns:a16="http://schemas.microsoft.com/office/drawing/2014/main" xmlns="" id="{50661951-A254-4FC3-BA45-33A2FF02D442}"/>
              </a:ext>
            </a:extLst>
          </p:cNvPr>
          <p:cNvPicPr>
            <a:picLocks noChangeAspect="1"/>
          </p:cNvPicPr>
          <p:nvPr/>
        </p:nvPicPr>
        <p:blipFill>
          <a:blip r:embed="rId4" cstate="print"/>
          <a:stretch>
            <a:fillRect/>
          </a:stretch>
        </p:blipFill>
        <p:spPr>
          <a:xfrm>
            <a:off x="-18087" y="35719"/>
            <a:ext cx="4446071" cy="2745209"/>
          </a:xfrm>
          <a:prstGeom prst="rect">
            <a:avLst/>
          </a:prstGeom>
        </p:spPr>
      </p:pic>
      <p:sp>
        <p:nvSpPr>
          <p:cNvPr id="7" name="Объект 6"/>
          <p:cNvSpPr>
            <a:spLocks noGrp="1"/>
          </p:cNvSpPr>
          <p:nvPr>
            <p:ph sz="half" idx="2"/>
          </p:nvPr>
        </p:nvSpPr>
        <p:spPr>
          <a:xfrm>
            <a:off x="-108520" y="171649"/>
            <a:ext cx="4176464" cy="1817191"/>
          </a:xfrm>
        </p:spPr>
        <p:txBody>
          <a:bodyPr>
            <a:normAutofit lnSpcReduction="10000"/>
          </a:bodyPr>
          <a:lstStyle/>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Вот и подошло к концу наше путешествие. Друзья мои, вам понравилось? (ответы детей), а давайте попробуем сложить наши буквы и прочитать, что же у нас получилось (жми мышкой). </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Ну, а теперь вернемся в наш детский сад.</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Через тропы, острова</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Через реки и моря</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Испытания прошли</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В детский сад вернемся мы.</a:t>
            </a:r>
          </a:p>
          <a:p>
            <a:pPr marL="0" indent="0" algn="ctr">
              <a:spcAft>
                <a:spcPts val="0"/>
              </a:spcAft>
              <a:buNone/>
            </a:pPr>
            <a:endParaRPr lang="ru-RU" sz="1200" b="1" dirty="0">
              <a:latin typeface="Times New Roman" panose="02020603050405020304" pitchFamily="18" charset="0"/>
              <a:ea typeface="Calibri"/>
              <a:cs typeface="Times New Roman" panose="02020603050405020304" pitchFamily="18" charset="0"/>
            </a:endParaRPr>
          </a:p>
        </p:txBody>
      </p:sp>
      <p:pic>
        <p:nvPicPr>
          <p:cNvPr id="8" name="Рисунок 7">
            <a:extLst>
              <a:ext uri="{FF2B5EF4-FFF2-40B4-BE49-F238E27FC236}">
                <a16:creationId xmlns:a16="http://schemas.microsoft.com/office/drawing/2014/main" xmlns="" id="{16C1CCE2-E145-44B0-B351-3313E8AE63AC}"/>
              </a:ext>
            </a:extLst>
          </p:cNvPr>
          <p:cNvPicPr>
            <a:picLocks noChangeAspect="1"/>
          </p:cNvPicPr>
          <p:nvPr/>
        </p:nvPicPr>
        <p:blipFill rotWithShape="1">
          <a:blip r:embed="rId5" cstate="print"/>
          <a:srcRect l="16044" t="-28929" r="15198" b="-34360"/>
          <a:stretch/>
        </p:blipFill>
        <p:spPr>
          <a:xfrm>
            <a:off x="3491880" y="1408249"/>
            <a:ext cx="1080120" cy="2559275"/>
          </a:xfrm>
          <a:prstGeom prst="rect">
            <a:avLst/>
          </a:prstGeom>
        </p:spPr>
      </p:pic>
      <p:sp>
        <p:nvSpPr>
          <p:cNvPr id="9" name="TextBox 8">
            <a:extLst>
              <a:ext uri="{FF2B5EF4-FFF2-40B4-BE49-F238E27FC236}">
                <a16:creationId xmlns:a16="http://schemas.microsoft.com/office/drawing/2014/main" xmlns="" id="{3B30BDA2-FE02-4202-8F31-C4955FC6B412}"/>
              </a:ext>
            </a:extLst>
          </p:cNvPr>
          <p:cNvSpPr txBox="1"/>
          <p:nvPr/>
        </p:nvSpPr>
        <p:spPr>
          <a:xfrm>
            <a:off x="4091502" y="480079"/>
            <a:ext cx="1359530" cy="1200329"/>
          </a:xfrm>
          <a:prstGeom prst="rect">
            <a:avLst/>
          </a:prstGeom>
          <a:noFill/>
        </p:spPr>
        <p:txBody>
          <a:bodyPr wrap="square">
            <a:spAutoFit/>
          </a:bodyPr>
          <a:lstStyle/>
          <a:p>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Ы</a:t>
            </a:r>
            <a:endParaRPr lang="ru-RU" dirty="0"/>
          </a:p>
        </p:txBody>
      </p:sp>
      <p:sp>
        <p:nvSpPr>
          <p:cNvPr id="11" name="TextBox 10">
            <a:extLst>
              <a:ext uri="{FF2B5EF4-FFF2-40B4-BE49-F238E27FC236}">
                <a16:creationId xmlns:a16="http://schemas.microsoft.com/office/drawing/2014/main" xmlns="" id="{08640EAD-C133-41F8-9343-B26B6B040016}"/>
              </a:ext>
            </a:extLst>
          </p:cNvPr>
          <p:cNvSpPr txBox="1"/>
          <p:nvPr/>
        </p:nvSpPr>
        <p:spPr>
          <a:xfrm>
            <a:off x="7164288" y="3367359"/>
            <a:ext cx="111715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Ц</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xmlns="" id="{B57B234D-9923-48F0-A322-1E8DB1D6F25E}"/>
              </a:ext>
            </a:extLst>
          </p:cNvPr>
          <p:cNvSpPr txBox="1"/>
          <p:nvPr/>
        </p:nvSpPr>
        <p:spPr>
          <a:xfrm>
            <a:off x="7578976" y="367614"/>
            <a:ext cx="108012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М</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xmlns="" id="{D851620D-B558-48B5-B87D-31BB46285ABC}"/>
              </a:ext>
            </a:extLst>
          </p:cNvPr>
          <p:cNvSpPr txBox="1"/>
          <p:nvPr/>
        </p:nvSpPr>
        <p:spPr>
          <a:xfrm>
            <a:off x="7747580" y="2195427"/>
            <a:ext cx="108012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О</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449956EB-2FAA-4535-B209-68FADA5C532A}"/>
              </a:ext>
            </a:extLst>
          </p:cNvPr>
          <p:cNvSpPr txBox="1"/>
          <p:nvPr/>
        </p:nvSpPr>
        <p:spPr>
          <a:xfrm>
            <a:off x="611560" y="3170907"/>
            <a:ext cx="99949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Л</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xmlns="" id="{34A82C04-ACCB-4388-9110-4E96271F8011}"/>
              </a:ext>
            </a:extLst>
          </p:cNvPr>
          <p:cNvSpPr txBox="1"/>
          <p:nvPr/>
        </p:nvSpPr>
        <p:spPr>
          <a:xfrm>
            <a:off x="5974274" y="3188726"/>
            <a:ext cx="12875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О</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xmlns="" id="{42389DC9-FE96-4BE4-B977-B4736C82A8FF}"/>
              </a:ext>
            </a:extLst>
          </p:cNvPr>
          <p:cNvSpPr txBox="1"/>
          <p:nvPr/>
        </p:nvSpPr>
        <p:spPr>
          <a:xfrm>
            <a:off x="1042993" y="4414042"/>
            <a:ext cx="113611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Д</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4174931175"/>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3.7037E-6 L -0.77379 0.75857 " pathEditMode="relative" rAng="0" ptsTypes="AA">
                                      <p:cBhvr>
                                        <p:cTn id="6" dur="2000" fill="hold"/>
                                        <p:tgtEl>
                                          <p:spTgt spid="13"/>
                                        </p:tgtEl>
                                        <p:attrNameLst>
                                          <p:attrName>ppt_x</p:attrName>
                                          <p:attrName>ppt_y</p:attrName>
                                        </p:attrNameLst>
                                      </p:cBhvr>
                                      <p:rCtr x="-38698" y="37917"/>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1.11111E-6 3.7037E-6 L -0.46771 0.34652 " pathEditMode="relative" rAng="0" ptsTypes="AA">
                                      <p:cBhvr>
                                        <p:cTn id="9" dur="2000" fill="hold"/>
                                        <p:tgtEl>
                                          <p:spTgt spid="19"/>
                                        </p:tgtEl>
                                        <p:attrNameLst>
                                          <p:attrName>ppt_x</p:attrName>
                                          <p:attrName>ppt_y</p:attrName>
                                        </p:attrNameLst>
                                      </p:cBhvr>
                                      <p:rCtr x="-23385" y="17315"/>
                                    </p:animMotion>
                                  </p:childTnLst>
                                </p:cTn>
                              </p:par>
                            </p:childTnLst>
                          </p:cTn>
                        </p:par>
                        <p:par>
                          <p:cTn id="10" fill="hold">
                            <p:stCondLst>
                              <p:cond delay="4000"/>
                            </p:stCondLst>
                            <p:childTnLst>
                              <p:par>
                                <p:cTn id="11" presetID="42" presetClass="path" presetSubtype="0" accel="50000" decel="50000" fill="hold" grpId="0" nodeType="afterEffect">
                                  <p:stCondLst>
                                    <p:cond delay="0"/>
                                  </p:stCondLst>
                                  <p:childTnLst>
                                    <p:animMotion origin="layout" path="M 2.22222E-6 1.48148E-6 L 0.24687 0.3493 " pathEditMode="relative" rAng="0" ptsTypes="AA">
                                      <p:cBhvr>
                                        <p:cTn id="12" dur="2000" fill="hold"/>
                                        <p:tgtEl>
                                          <p:spTgt spid="17"/>
                                        </p:tgtEl>
                                        <p:attrNameLst>
                                          <p:attrName>ppt_x</p:attrName>
                                          <p:attrName>ppt_y</p:attrName>
                                        </p:attrNameLst>
                                      </p:cBhvr>
                                      <p:rCtr x="12344" y="17454"/>
                                    </p:animMotion>
                                  </p:childTnLst>
                                </p:cTn>
                              </p:par>
                            </p:childTnLst>
                          </p:cTn>
                        </p:par>
                        <p:par>
                          <p:cTn id="13" fill="hold">
                            <p:stCondLst>
                              <p:cond delay="6000"/>
                            </p:stCondLst>
                            <p:childTnLst>
                              <p:par>
                                <p:cTn id="14" presetID="42" presetClass="path" presetSubtype="0" accel="50000" decel="50000" fill="hold" grpId="0" nodeType="afterEffect">
                                  <p:stCondLst>
                                    <p:cond delay="0"/>
                                  </p:stCondLst>
                                  <p:childTnLst>
                                    <p:animMotion origin="layout" path="M 0 1.11111E-6 L -0.42205 0.49097 " pathEditMode="relative" rAng="0" ptsTypes="AA">
                                      <p:cBhvr>
                                        <p:cTn id="15" dur="2000" fill="hold"/>
                                        <p:tgtEl>
                                          <p:spTgt spid="15"/>
                                        </p:tgtEl>
                                        <p:attrNameLst>
                                          <p:attrName>ppt_x</p:attrName>
                                          <p:attrName>ppt_y</p:attrName>
                                        </p:attrNameLst>
                                      </p:cBhvr>
                                      <p:rCtr x="-21111" y="24537"/>
                                    </p:animMotion>
                                  </p:childTnLst>
                                </p:cTn>
                              </p:par>
                            </p:childTnLst>
                          </p:cTn>
                        </p:par>
                        <p:par>
                          <p:cTn id="16" fill="hold">
                            <p:stCondLst>
                              <p:cond delay="8000"/>
                            </p:stCondLst>
                            <p:childTnLst>
                              <p:par>
                                <p:cTn id="17" presetID="42" presetClass="path" presetSubtype="0" accel="50000" decel="50000" fill="hold" grpId="0" nodeType="afterEffect">
                                  <p:stCondLst>
                                    <p:cond delay="0"/>
                                  </p:stCondLst>
                                  <p:childTnLst>
                                    <p:animMotion origin="layout" path="M -0.04671 -0.00208 L 0.44982 0.17292 " pathEditMode="relative" rAng="0" ptsTypes="AA">
                                      <p:cBhvr>
                                        <p:cTn id="18" dur="2000" fill="hold"/>
                                        <p:tgtEl>
                                          <p:spTgt spid="21"/>
                                        </p:tgtEl>
                                        <p:attrNameLst>
                                          <p:attrName>ppt_x</p:attrName>
                                          <p:attrName>ppt_y</p:attrName>
                                        </p:attrNameLst>
                                      </p:cBhvr>
                                      <p:rCtr x="24826" y="8750"/>
                                    </p:animMotion>
                                  </p:childTnLst>
                                </p:cTn>
                              </p:par>
                            </p:childTnLst>
                          </p:cTn>
                        </p:par>
                        <p:par>
                          <p:cTn id="19" fill="hold">
                            <p:stCondLst>
                              <p:cond delay="10000"/>
                            </p:stCondLst>
                            <p:childTnLst>
                              <p:par>
                                <p:cTn id="20" presetID="42" presetClass="path" presetSubtype="0" accel="50000" decel="50000" fill="hold" grpId="0" nodeType="afterEffect">
                                  <p:stCondLst>
                                    <p:cond delay="0"/>
                                  </p:stCondLst>
                                  <p:childTnLst>
                                    <p:animMotion origin="layout" path="M 1.94444E-6 -2.22222E-6 L -0.10052 0.32384 " pathEditMode="relative" rAng="0" ptsTypes="AA">
                                      <p:cBhvr>
                                        <p:cTn id="21" dur="2000" fill="hold"/>
                                        <p:tgtEl>
                                          <p:spTgt spid="11"/>
                                        </p:tgtEl>
                                        <p:attrNameLst>
                                          <p:attrName>ppt_x</p:attrName>
                                          <p:attrName>ppt_y</p:attrName>
                                        </p:attrNameLst>
                                      </p:cBhvr>
                                      <p:rCtr x="-5035" y="16181"/>
                                    </p:animMotion>
                                  </p:childTnLst>
                                </p:cTn>
                              </p:par>
                            </p:childTnLst>
                          </p:cTn>
                        </p:par>
                        <p:par>
                          <p:cTn id="22" fill="hold">
                            <p:stCondLst>
                              <p:cond delay="12000"/>
                            </p:stCondLst>
                            <p:childTnLst>
                              <p:par>
                                <p:cTn id="23" presetID="42" presetClass="path" presetSubtype="0" accel="50000" decel="50000" fill="hold" grpId="0" nodeType="afterEffect">
                                  <p:stCondLst>
                                    <p:cond delay="0"/>
                                  </p:stCondLst>
                                  <p:childTnLst>
                                    <p:animMotion origin="layout" path="M -1.38889E-6 2.59259E-6 L 0.34375 0.74166 " pathEditMode="relative" rAng="0" ptsTypes="AA">
                                      <p:cBhvr>
                                        <p:cTn id="24" dur="2000" fill="hold"/>
                                        <p:tgtEl>
                                          <p:spTgt spid="9"/>
                                        </p:tgtEl>
                                        <p:attrNameLst>
                                          <p:attrName>ppt_x</p:attrName>
                                          <p:attrName>ppt_y</p:attrName>
                                        </p:attrNameLst>
                                      </p:cBhvr>
                                      <p:rCtr x="17188"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71" y="0"/>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624" y="3068960"/>
            <a:ext cx="2304256" cy="2304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Выноска-облако 3"/>
          <p:cNvSpPr/>
          <p:nvPr/>
        </p:nvSpPr>
        <p:spPr>
          <a:xfrm>
            <a:off x="2771800" y="507503"/>
            <a:ext cx="5400600" cy="2592288"/>
          </a:xfrm>
          <a:prstGeom prst="cloudCallout">
            <a:avLst>
              <a:gd name="adj1" fmla="val -42639"/>
              <a:gd name="adj2" fmla="val 7693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3" name="Заголовок 2"/>
          <p:cNvSpPr>
            <a:spLocks noGrp="1"/>
          </p:cNvSpPr>
          <p:nvPr>
            <p:ph type="title"/>
          </p:nvPr>
        </p:nvSpPr>
        <p:spPr>
          <a:xfrm>
            <a:off x="3311860" y="804256"/>
            <a:ext cx="4320480" cy="2117241"/>
          </a:xfrm>
        </p:spPr>
        <p:txBody>
          <a:bodyPr>
            <a:normAutofit fontScale="90000"/>
          </a:bodyPr>
          <a:lstStyle/>
          <a:p>
            <a:pPr>
              <a:lnSpc>
                <a:spcPct val="115000"/>
              </a:lnSpc>
              <a:spcAft>
                <a:spcPts val="0"/>
              </a:spcAft>
            </a:pPr>
            <a:r>
              <a:rPr lang="ru-RU" sz="1800" b="1" dirty="0">
                <a:latin typeface="Times New Roman"/>
                <a:ea typeface="Calibri"/>
                <a:cs typeface="Times New Roman"/>
              </a:rPr>
              <a:t>Ребята скажите пожалуйста, помогли ли мы в моей стране навести порядок? Какое испытание для вас показалось самым легким? В каком испытании у вас возникли трудности? Понравилось ли вам?</a:t>
            </a:r>
            <a:br>
              <a:rPr lang="ru-RU" sz="1800" b="1" dirty="0">
                <a:latin typeface="Times New Roman"/>
                <a:ea typeface="Calibri"/>
                <a:cs typeface="Times New Roman"/>
              </a:rPr>
            </a:br>
            <a:r>
              <a:rPr lang="ru-RU" sz="1800" b="1" dirty="0">
                <a:latin typeface="Times New Roman"/>
                <a:ea typeface="Calibri"/>
                <a:cs typeface="Times New Roman"/>
              </a:rPr>
              <a:t>Ребята, вы сегодня большие молодцы! Ну а мне пора домой.</a:t>
            </a:r>
            <a:br>
              <a:rPr lang="ru-RU" sz="1800" b="1" dirty="0">
                <a:latin typeface="Times New Roman"/>
                <a:ea typeface="Calibri"/>
                <a:cs typeface="Times New Roman"/>
              </a:rPr>
            </a:br>
            <a:r>
              <a:rPr lang="ru-RU" sz="1800" b="1" dirty="0" err="1">
                <a:latin typeface="Times New Roman"/>
                <a:ea typeface="Calibri"/>
                <a:cs typeface="Times New Roman"/>
              </a:rPr>
              <a:t>Покаааа</a:t>
            </a:r>
            <a:r>
              <a:rPr lang="ru-RU" sz="1800" b="1" dirty="0">
                <a:latin typeface="Times New Roman"/>
                <a:ea typeface="Calibri"/>
                <a:cs typeface="Times New Roman"/>
              </a:rPr>
              <a:t>.</a:t>
            </a:r>
          </a:p>
        </p:txBody>
      </p:sp>
    </p:spTree>
    <p:extLst>
      <p:ext uri="{BB962C8B-B14F-4D97-AF65-F5344CB8AC3E}">
        <p14:creationId xmlns:p14="http://schemas.microsoft.com/office/powerpoint/2010/main" xmlns="" val="278179831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colorTemperature colorTemp="7200"/>
                    </a14:imgEffect>
                  </a14:imgLayer>
                </a14:imgProps>
              </a:ext>
              <a:ext uri="{28A0092B-C50C-407E-A947-70E740481C1C}">
                <a14:useLocalDpi xmlns:a14="http://schemas.microsoft.com/office/drawing/2010/main" xmlns="" val="0"/>
              </a:ext>
            </a:extLst>
          </a:blip>
          <a:srcRect/>
          <a:stretch>
            <a:fillRect/>
          </a:stretch>
        </p:blipFill>
        <p:spPr bwMode="auto">
          <a:xfrm>
            <a:off x="14288" y="0"/>
            <a:ext cx="911383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328111" y="1052736"/>
            <a:ext cx="7632848" cy="2308324"/>
          </a:xfrm>
          <a:prstGeom prst="rect">
            <a:avLst/>
          </a:prstGeom>
        </p:spPr>
        <p:txBody>
          <a:bodyPr wrap="square">
            <a:spAutoFit/>
          </a:bodyPr>
          <a:lstStyle/>
          <a:p>
            <a:pPr algn="just"/>
            <a:r>
              <a:rPr lang="ru-RU" sz="2400" b="1" dirty="0">
                <a:solidFill>
                  <a:schemeClr val="accent1">
                    <a:lumMod val="75000"/>
                  </a:schemeClr>
                </a:solidFill>
                <a:ea typeface="+mj-ea"/>
                <a:cs typeface="+mj-cs"/>
              </a:rPr>
              <a:t>Образовательно-развивающая задача: </a:t>
            </a:r>
            <a:r>
              <a:rPr lang="ru-RU" sz="2400" dirty="0">
                <a:ea typeface="+mj-ea"/>
                <a:cs typeface="+mj-cs"/>
              </a:rPr>
              <a:t>знакомство детей со знаками «=«, «</a:t>
            </a:r>
            <a:r>
              <a:rPr lang="en-US" sz="2400" dirty="0">
                <a:ea typeface="+mj-ea"/>
                <a:cs typeface="+mj-cs"/>
              </a:rPr>
              <a:t>&gt;</a:t>
            </a:r>
            <a:r>
              <a:rPr lang="ru-RU" sz="2400" dirty="0">
                <a:ea typeface="+mj-ea"/>
                <a:cs typeface="+mj-cs"/>
              </a:rPr>
              <a:t>», «</a:t>
            </a:r>
            <a:r>
              <a:rPr lang="en-US" sz="2400" dirty="0">
                <a:ea typeface="+mj-ea"/>
                <a:cs typeface="+mj-cs"/>
              </a:rPr>
              <a:t>&lt;</a:t>
            </a:r>
            <a:r>
              <a:rPr lang="ru-RU" sz="2400" dirty="0">
                <a:ea typeface="+mj-ea"/>
                <a:cs typeface="+mj-cs"/>
              </a:rPr>
              <a:t>«, освоение знаково-цифровой формы соотношения двух чисел. Освоение действия моделирования отношений между </a:t>
            </a:r>
            <a:r>
              <a:rPr lang="ru-RU" sz="2400" dirty="0">
                <a:solidFill>
                  <a:prstClr val="black"/>
                </a:solidFill>
                <a:ea typeface="+mj-ea"/>
                <a:cs typeface="+mj-cs"/>
              </a:rPr>
              <a:t>числами числового ряда при помощи модели типа «кругов Эйлера».</a:t>
            </a:r>
            <a:endParaRPr lang="ru-RU" dirty="0"/>
          </a:p>
        </p:txBody>
      </p:sp>
      <p:sp>
        <p:nvSpPr>
          <p:cNvPr id="3" name="Прямоугольник 2"/>
          <p:cNvSpPr/>
          <p:nvPr/>
        </p:nvSpPr>
        <p:spPr>
          <a:xfrm>
            <a:off x="1259632" y="3789040"/>
            <a:ext cx="7488832" cy="1569660"/>
          </a:xfrm>
          <a:prstGeom prst="rect">
            <a:avLst/>
          </a:prstGeom>
        </p:spPr>
        <p:txBody>
          <a:bodyPr wrap="square">
            <a:spAutoFit/>
          </a:bodyPr>
          <a:lstStyle/>
          <a:p>
            <a:pPr lvl="0" algn="just"/>
            <a:r>
              <a:rPr lang="ru-RU" sz="2400" b="1" dirty="0">
                <a:solidFill>
                  <a:schemeClr val="accent1">
                    <a:lumMod val="75000"/>
                  </a:schemeClr>
                </a:solidFill>
              </a:rPr>
              <a:t>Педагогическая задача: </a:t>
            </a:r>
            <a:r>
              <a:rPr lang="ru-RU" sz="2400" dirty="0">
                <a:solidFill>
                  <a:prstClr val="black"/>
                </a:solidFill>
              </a:rPr>
              <a:t>создание условий для построения моделей отношений между числами числового ряда при помощи модели типа «кругов Эйлера».</a:t>
            </a:r>
          </a:p>
        </p:txBody>
      </p:sp>
    </p:spTree>
    <p:extLst>
      <p:ext uri="{BB962C8B-B14F-4D97-AF65-F5344CB8AC3E}">
        <p14:creationId xmlns:p14="http://schemas.microsoft.com/office/powerpoint/2010/main" xmlns="" val="211163103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71" y="0"/>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1700808"/>
            <a:ext cx="4752528" cy="47525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Выноска-облако 3"/>
          <p:cNvSpPr/>
          <p:nvPr/>
        </p:nvSpPr>
        <p:spPr>
          <a:xfrm>
            <a:off x="3748871" y="-6216"/>
            <a:ext cx="5400600" cy="3147184"/>
          </a:xfrm>
          <a:prstGeom prst="cloudCallout">
            <a:avLst>
              <a:gd name="adj1" fmla="val -66481"/>
              <a:gd name="adj2" fmla="val 7396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3" name="Заголовок 2"/>
          <p:cNvSpPr>
            <a:spLocks noGrp="1"/>
          </p:cNvSpPr>
          <p:nvPr>
            <p:ph type="title"/>
          </p:nvPr>
        </p:nvSpPr>
        <p:spPr>
          <a:xfrm>
            <a:off x="4000899" y="379244"/>
            <a:ext cx="4531541" cy="2376264"/>
          </a:xfrm>
        </p:spPr>
        <p:txBody>
          <a:bodyPr>
            <a:noAutofit/>
          </a:bodyPr>
          <a:lstStyle/>
          <a:p>
            <a:pPr>
              <a:lnSpc>
                <a:spcPct val="115000"/>
              </a:lnSpc>
              <a:spcAft>
                <a:spcPts val="0"/>
              </a:spcAft>
            </a:pPr>
            <a:r>
              <a:rPr lang="ru-RU" sz="1400" b="1" dirty="0">
                <a:latin typeface="Times New Roman"/>
                <a:ea typeface="Calibri"/>
                <a:cs typeface="Times New Roman"/>
              </a:rPr>
              <a:t>Здравствуйте ребята. </a:t>
            </a:r>
            <a:br>
              <a:rPr lang="ru-RU" sz="1400" b="1" dirty="0">
                <a:latin typeface="Times New Roman"/>
                <a:ea typeface="Calibri"/>
                <a:cs typeface="Times New Roman"/>
              </a:rPr>
            </a:br>
            <a:r>
              <a:rPr lang="ru-RU" sz="1400" b="1" dirty="0">
                <a:latin typeface="Times New Roman"/>
                <a:ea typeface="Calibri"/>
                <a:cs typeface="Times New Roman"/>
              </a:rPr>
              <a:t>В круг широкий вижу я</a:t>
            </a:r>
            <a:br>
              <a:rPr lang="ru-RU" sz="1400" b="1" dirty="0">
                <a:latin typeface="Times New Roman"/>
                <a:ea typeface="Calibri"/>
                <a:cs typeface="Times New Roman"/>
              </a:rPr>
            </a:br>
            <a:r>
              <a:rPr lang="ru-RU" sz="1400" b="1" dirty="0">
                <a:latin typeface="Times New Roman"/>
                <a:ea typeface="Calibri"/>
                <a:cs typeface="Times New Roman"/>
              </a:rPr>
              <a:t>Встали все мои друзья.</a:t>
            </a:r>
            <a:br>
              <a:rPr lang="ru-RU" sz="1400" b="1" dirty="0">
                <a:latin typeface="Times New Roman"/>
                <a:ea typeface="Calibri"/>
                <a:cs typeface="Times New Roman"/>
              </a:rPr>
            </a:br>
            <a:r>
              <a:rPr lang="ru-RU" sz="1400" b="1" dirty="0">
                <a:latin typeface="Times New Roman"/>
                <a:ea typeface="Calibri"/>
                <a:cs typeface="Times New Roman"/>
              </a:rPr>
              <a:t>Мы пойдем сейчас направо.</a:t>
            </a:r>
            <a:br>
              <a:rPr lang="ru-RU" sz="1400" b="1" dirty="0">
                <a:latin typeface="Times New Roman"/>
                <a:ea typeface="Calibri"/>
                <a:cs typeface="Times New Roman"/>
              </a:rPr>
            </a:br>
            <a:r>
              <a:rPr lang="ru-RU" sz="1400" b="1" dirty="0">
                <a:latin typeface="Times New Roman"/>
                <a:ea typeface="Calibri"/>
                <a:cs typeface="Times New Roman"/>
              </a:rPr>
              <a:t>А теперь пойдем налево.</a:t>
            </a:r>
            <a:br>
              <a:rPr lang="ru-RU" sz="1400" b="1" dirty="0">
                <a:latin typeface="Times New Roman"/>
                <a:ea typeface="Calibri"/>
                <a:cs typeface="Times New Roman"/>
              </a:rPr>
            </a:br>
            <a:r>
              <a:rPr lang="ru-RU" sz="1400" b="1" dirty="0">
                <a:latin typeface="Times New Roman"/>
                <a:ea typeface="Calibri"/>
                <a:cs typeface="Times New Roman"/>
              </a:rPr>
              <a:t>В центр дружно соберёмся.</a:t>
            </a:r>
            <a:br>
              <a:rPr lang="ru-RU" sz="1400" b="1" dirty="0">
                <a:latin typeface="Times New Roman"/>
                <a:ea typeface="Calibri"/>
                <a:cs typeface="Times New Roman"/>
              </a:rPr>
            </a:br>
            <a:r>
              <a:rPr lang="ru-RU" sz="1400" b="1" dirty="0">
                <a:latin typeface="Times New Roman"/>
                <a:ea typeface="Calibri"/>
                <a:cs typeface="Times New Roman"/>
              </a:rPr>
              <a:t>И на место все вернемся.</a:t>
            </a:r>
            <a:br>
              <a:rPr lang="ru-RU" sz="1400" b="1" dirty="0">
                <a:latin typeface="Times New Roman"/>
                <a:ea typeface="Calibri"/>
                <a:cs typeface="Times New Roman"/>
              </a:rPr>
            </a:br>
            <a:r>
              <a:rPr lang="ru-RU" sz="1400" b="1" dirty="0">
                <a:latin typeface="Times New Roman"/>
                <a:ea typeface="Calibri"/>
                <a:cs typeface="Times New Roman"/>
              </a:rPr>
              <a:t>Улыбнемся, подмигнем.</a:t>
            </a:r>
            <a:br>
              <a:rPr lang="ru-RU" sz="1400" b="1" dirty="0">
                <a:latin typeface="Times New Roman"/>
                <a:ea typeface="Calibri"/>
                <a:cs typeface="Times New Roman"/>
              </a:rPr>
            </a:br>
            <a:r>
              <a:rPr lang="ru-RU" sz="1400" b="1" dirty="0">
                <a:latin typeface="Times New Roman"/>
                <a:ea typeface="Calibri"/>
                <a:cs typeface="Times New Roman"/>
              </a:rPr>
              <a:t>Путешествовать начнем.</a:t>
            </a:r>
          </a:p>
        </p:txBody>
      </p:sp>
    </p:spTree>
    <p:extLst>
      <p:ext uri="{BB962C8B-B14F-4D97-AF65-F5344CB8AC3E}">
        <p14:creationId xmlns:p14="http://schemas.microsoft.com/office/powerpoint/2010/main" xmlns="" val="167075164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000"/>
                                        <p:tgtEl>
                                          <p:spTgt spid="1027"/>
                                        </p:tgtEl>
                                      </p:cBhvr>
                                    </p:animEffect>
                                    <p:anim calcmode="lin" valueType="num">
                                      <p:cBhvr>
                                        <p:cTn id="8" dur="3000" fill="hold"/>
                                        <p:tgtEl>
                                          <p:spTgt spid="1027"/>
                                        </p:tgtEl>
                                        <p:attrNameLst>
                                          <p:attrName>ppt_x</p:attrName>
                                        </p:attrNameLst>
                                      </p:cBhvr>
                                      <p:tavLst>
                                        <p:tav tm="0">
                                          <p:val>
                                            <p:strVal val="#ppt_x"/>
                                          </p:val>
                                        </p:tav>
                                        <p:tav tm="100000">
                                          <p:val>
                                            <p:strVal val="#ppt_x"/>
                                          </p:val>
                                        </p:tav>
                                      </p:tavLst>
                                    </p:anim>
                                    <p:anim calcmode="lin" valueType="num">
                                      <p:cBhvr>
                                        <p:cTn id="9" dur="3000" fill="hold"/>
                                        <p:tgtEl>
                                          <p:spTgt spid="1027"/>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20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71" y="0"/>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567376"/>
            <a:ext cx="4752528" cy="47525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Выноска-облако 3"/>
          <p:cNvSpPr/>
          <p:nvPr/>
        </p:nvSpPr>
        <p:spPr>
          <a:xfrm>
            <a:off x="3748871" y="-6216"/>
            <a:ext cx="5400600" cy="3147184"/>
          </a:xfrm>
          <a:prstGeom prst="cloudCallout">
            <a:avLst>
              <a:gd name="adj1" fmla="val -66481"/>
              <a:gd name="adj2" fmla="val 7396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3" name="Заголовок 2"/>
          <p:cNvSpPr>
            <a:spLocks noGrp="1"/>
          </p:cNvSpPr>
          <p:nvPr>
            <p:ph type="title"/>
          </p:nvPr>
        </p:nvSpPr>
        <p:spPr>
          <a:xfrm>
            <a:off x="4183400" y="379244"/>
            <a:ext cx="4531541" cy="2376264"/>
          </a:xfrm>
        </p:spPr>
        <p:txBody>
          <a:bodyPr>
            <a:noAutofit/>
          </a:bodyPr>
          <a:lstStyle/>
          <a:p>
            <a:pPr>
              <a:spcAft>
                <a:spcPts val="0"/>
              </a:spcAft>
            </a:pPr>
            <a:r>
              <a:rPr lang="ru-RU" sz="1400" b="1" dirty="0">
                <a:latin typeface="Times New Roman"/>
                <a:ea typeface="Calibri"/>
                <a:cs typeface="Times New Roman"/>
              </a:rPr>
              <a:t>Ребята посмотрите и скажите что у меня в руках? (Письмо)</a:t>
            </a:r>
            <a:br>
              <a:rPr lang="ru-RU" sz="1400" b="1" dirty="0">
                <a:latin typeface="Times New Roman"/>
                <a:ea typeface="Calibri"/>
                <a:cs typeface="Times New Roman"/>
              </a:rPr>
            </a:br>
            <a:r>
              <a:rPr lang="ru-RU" sz="1400" b="1" dirty="0">
                <a:latin typeface="Times New Roman"/>
                <a:ea typeface="Calibri"/>
                <a:cs typeface="Times New Roman"/>
              </a:rPr>
              <a:t>Да, правильно. А кто приносит нам письма? Как называется эта профессия? (почтальон)</a:t>
            </a:r>
            <a:br>
              <a:rPr lang="ru-RU" sz="1400" b="1" dirty="0">
                <a:latin typeface="Times New Roman"/>
                <a:ea typeface="Calibri"/>
                <a:cs typeface="Times New Roman"/>
              </a:rPr>
            </a:br>
            <a:r>
              <a:rPr lang="ru-RU" sz="1400" b="1" dirty="0">
                <a:latin typeface="Times New Roman"/>
                <a:ea typeface="Calibri"/>
                <a:cs typeface="Times New Roman"/>
              </a:rPr>
              <a:t>Письмо пришло вчера. А кто мне скажет, какой это был день недели? Для этого давайте вспомним, какой сегодня день недели? А сколько всего в неделе дней?</a:t>
            </a:r>
            <a:br>
              <a:rPr lang="ru-RU" sz="1400" b="1" dirty="0">
                <a:latin typeface="Times New Roman"/>
                <a:ea typeface="Calibri"/>
                <a:cs typeface="Times New Roman"/>
              </a:rPr>
            </a:br>
            <a:r>
              <a:rPr lang="ru-RU" sz="1400" b="1" dirty="0">
                <a:latin typeface="Times New Roman"/>
                <a:ea typeface="Calibri"/>
                <a:cs typeface="Times New Roman"/>
              </a:rPr>
              <a:t>Молодцы, а вам интересно от кого это письмо?</a:t>
            </a:r>
            <a:br>
              <a:rPr lang="ru-RU" sz="1400" b="1" dirty="0">
                <a:latin typeface="Times New Roman"/>
                <a:ea typeface="Calibri"/>
                <a:cs typeface="Times New Roman"/>
              </a:rPr>
            </a:br>
            <a:r>
              <a:rPr lang="ru-RU" sz="1400" b="1" dirty="0">
                <a:latin typeface="Times New Roman"/>
                <a:ea typeface="Calibri"/>
                <a:cs typeface="Times New Roman"/>
              </a:rPr>
              <a:t>Сейчас я его открою и прочту.</a:t>
            </a:r>
          </a:p>
        </p:txBody>
      </p:sp>
      <p:sp>
        <p:nvSpPr>
          <p:cNvPr id="2" name="TextBox 1"/>
          <p:cNvSpPr txBox="1"/>
          <p:nvPr/>
        </p:nvSpPr>
        <p:spPr>
          <a:xfrm>
            <a:off x="6629191" y="4941168"/>
            <a:ext cx="2520280" cy="369332"/>
          </a:xfrm>
          <a:prstGeom prst="rect">
            <a:avLst/>
          </a:prstGeom>
          <a:noFill/>
        </p:spPr>
        <p:txBody>
          <a:bodyPr wrap="square" rtlCol="0">
            <a:spAutoFit/>
          </a:bodyPr>
          <a:lstStyle/>
          <a:p>
            <a:endParaRPr lang="ru-RU" dirty="0"/>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307" t="9385" r="7773" b="9936"/>
          <a:stretch/>
        </p:blipFill>
        <p:spPr bwMode="auto">
          <a:xfrm>
            <a:off x="3748871" y="3411140"/>
            <a:ext cx="2022765" cy="1899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4760253" y="4632230"/>
            <a:ext cx="864096" cy="246221"/>
          </a:xfrm>
          <a:prstGeom prst="rect">
            <a:avLst/>
          </a:prstGeom>
          <a:noFill/>
        </p:spPr>
        <p:txBody>
          <a:bodyPr wrap="square" rtlCol="0">
            <a:spAutoFit/>
          </a:bodyPr>
          <a:lstStyle/>
          <a:p>
            <a:r>
              <a:rPr lang="ru-RU" sz="1000" dirty="0">
                <a:latin typeface="Times New Roman" panose="02020603050405020304" pitchFamily="18" charset="0"/>
                <a:cs typeface="Times New Roman" panose="02020603050405020304" pitchFamily="18" charset="0"/>
              </a:rPr>
              <a:t>Звездочкам</a:t>
            </a:r>
          </a:p>
        </p:txBody>
      </p:sp>
      <p:sp>
        <p:nvSpPr>
          <p:cNvPr id="7" name="Прямоугольник 6"/>
          <p:cNvSpPr/>
          <p:nvPr/>
        </p:nvSpPr>
        <p:spPr>
          <a:xfrm>
            <a:off x="4021476" y="3933056"/>
            <a:ext cx="912429" cy="246221"/>
          </a:xfrm>
          <a:prstGeom prst="rect">
            <a:avLst/>
          </a:prstGeom>
        </p:spPr>
        <p:txBody>
          <a:bodyPr wrap="none">
            <a:spAutoFit/>
          </a:bodyPr>
          <a:lstStyle/>
          <a:p>
            <a:pPr lvl="0"/>
            <a:r>
              <a:rPr lang="ru-RU" sz="1000" dirty="0">
                <a:solidFill>
                  <a:prstClr val="black"/>
                </a:solidFill>
                <a:latin typeface="Times New Roman" panose="02020603050405020304" pitchFamily="18" charset="0"/>
                <a:cs typeface="Times New Roman" panose="02020603050405020304" pitchFamily="18" charset="0"/>
              </a:rPr>
              <a:t>От </a:t>
            </a:r>
            <a:r>
              <a:rPr lang="ru-RU" sz="1000" dirty="0" err="1">
                <a:solidFill>
                  <a:prstClr val="black"/>
                </a:solidFill>
                <a:latin typeface="Times New Roman" panose="02020603050405020304" pitchFamily="18" charset="0"/>
                <a:cs typeface="Times New Roman" panose="02020603050405020304" pitchFamily="18" charset="0"/>
              </a:rPr>
              <a:t>Фиксиков</a:t>
            </a:r>
            <a:endParaRPr lang="ru-RU" sz="1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3466236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000"/>
                                        <p:tgtEl>
                                          <p:spTgt spid="1027"/>
                                        </p:tgtEl>
                                      </p:cBhvr>
                                    </p:animEffect>
                                    <p:anim calcmode="lin" valueType="num">
                                      <p:cBhvr>
                                        <p:cTn id="8" dur="3000" fill="hold"/>
                                        <p:tgtEl>
                                          <p:spTgt spid="1027"/>
                                        </p:tgtEl>
                                        <p:attrNameLst>
                                          <p:attrName>ppt_x</p:attrName>
                                        </p:attrNameLst>
                                      </p:cBhvr>
                                      <p:tavLst>
                                        <p:tav tm="0">
                                          <p:val>
                                            <p:strVal val="#ppt_x"/>
                                          </p:val>
                                        </p:tav>
                                        <p:tav tm="100000">
                                          <p:val>
                                            <p:strVal val="#ppt_x"/>
                                          </p:val>
                                        </p:tav>
                                      </p:tavLst>
                                    </p:anim>
                                    <p:anim calcmode="lin" valueType="num">
                                      <p:cBhvr>
                                        <p:cTn id="9" dur="3000" fill="hold"/>
                                        <p:tgtEl>
                                          <p:spTgt spid="1027"/>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20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71" y="0"/>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6629191" y="4941168"/>
            <a:ext cx="2520280" cy="369332"/>
          </a:xfrm>
          <a:prstGeom prst="rect">
            <a:avLst/>
          </a:prstGeom>
          <a:noFill/>
        </p:spPr>
        <p:txBody>
          <a:bodyPr wrap="square" rtlCol="0">
            <a:spAutoFit/>
          </a:bodyPr>
          <a:lstStyle/>
          <a:p>
            <a:endParaRPr lang="ru-RU"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648615"/>
            <a:ext cx="7603581" cy="5744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Объект 6"/>
          <p:cNvSpPr>
            <a:spLocks noGrp="1"/>
          </p:cNvSpPr>
          <p:nvPr>
            <p:ph sz="half" idx="2"/>
          </p:nvPr>
        </p:nvSpPr>
        <p:spPr>
          <a:xfrm>
            <a:off x="1259632" y="1124744"/>
            <a:ext cx="6408712" cy="4536505"/>
          </a:xfrm>
        </p:spPr>
        <p:txBody>
          <a:bodyPr>
            <a:normAutofit fontScale="77500" lnSpcReduction="20000"/>
          </a:bodyPr>
          <a:lstStyle/>
          <a:p>
            <a:pPr marL="0" indent="0" algn="ctr">
              <a:lnSpc>
                <a:spcPct val="115000"/>
              </a:lnSpc>
              <a:spcAft>
                <a:spcPts val="0"/>
              </a:spcAft>
              <a:buNone/>
            </a:pPr>
            <a:r>
              <a:rPr lang="ru-RU" sz="2500" dirty="0">
                <a:latin typeface="Times New Roman" panose="02020603050405020304" pitchFamily="18" charset="0"/>
                <a:ea typeface="Calibri"/>
                <a:cs typeface="Times New Roman" panose="02020603050405020304" pitchFamily="18" charset="0"/>
              </a:rPr>
              <a:t>«Здравствуйте ребята, группы </a:t>
            </a:r>
            <a:r>
              <a:rPr lang="ru-RU" sz="2500">
                <a:latin typeface="Times New Roman" panose="02020603050405020304" pitchFamily="18" charset="0"/>
                <a:ea typeface="Calibri"/>
                <a:cs typeface="Times New Roman" panose="02020603050405020304" pitchFamily="18" charset="0"/>
              </a:rPr>
              <a:t>«Звездочки»! </a:t>
            </a:r>
            <a:r>
              <a:rPr lang="ru-RU" sz="2500" dirty="0">
                <a:latin typeface="Times New Roman" panose="02020603050405020304" pitchFamily="18" charset="0"/>
                <a:ea typeface="Calibri"/>
                <a:cs typeface="Times New Roman" panose="02020603050405020304" pitchFamily="18" charset="0"/>
              </a:rPr>
              <a:t>Пишут вам </a:t>
            </a:r>
            <a:r>
              <a:rPr lang="ru-RU" sz="2500" dirty="0" err="1">
                <a:latin typeface="Times New Roman" panose="02020603050405020304" pitchFamily="18" charset="0"/>
                <a:ea typeface="Calibri"/>
                <a:cs typeface="Times New Roman" panose="02020603050405020304" pitchFamily="18" charset="0"/>
              </a:rPr>
              <a:t>Фиксики</a:t>
            </a:r>
            <a:r>
              <a:rPr lang="ru-RU" sz="2500" dirty="0">
                <a:latin typeface="Times New Roman" panose="02020603050405020304" pitchFamily="18" charset="0"/>
                <a:ea typeface="Calibri"/>
                <a:cs typeface="Times New Roman" panose="02020603050405020304" pitchFamily="18" charset="0"/>
              </a:rPr>
              <a:t>. Нам очень нужна ваша помощь! Злая колдунья заколдовала нас. И теперь здесь беспорядок. Мы просим помощи у вас. Помогите нам, пожалуйста, навести порядок в нашей стране».</a:t>
            </a:r>
          </a:p>
          <a:p>
            <a:pPr marL="0" indent="0" algn="ctr">
              <a:lnSpc>
                <a:spcPct val="115000"/>
              </a:lnSpc>
              <a:spcAft>
                <a:spcPts val="0"/>
              </a:spcAft>
              <a:buNone/>
            </a:pPr>
            <a:r>
              <a:rPr lang="ru-RU" sz="2500" dirty="0">
                <a:latin typeface="Times New Roman" panose="02020603050405020304" pitchFamily="18" charset="0"/>
                <a:ea typeface="Calibri"/>
                <a:cs typeface="Times New Roman" panose="02020603050405020304" pitchFamily="18" charset="0"/>
              </a:rPr>
              <a:t>Ребята, ну что вы согласны помочь </a:t>
            </a:r>
            <a:r>
              <a:rPr lang="ru-RU" sz="2500" dirty="0" err="1">
                <a:latin typeface="Times New Roman" panose="02020603050405020304" pitchFamily="18" charset="0"/>
                <a:ea typeface="Calibri"/>
                <a:cs typeface="Times New Roman" panose="02020603050405020304" pitchFamily="18" charset="0"/>
              </a:rPr>
              <a:t>Фиксикам</a:t>
            </a:r>
            <a:r>
              <a:rPr lang="ru-RU" sz="2500" dirty="0">
                <a:latin typeface="Times New Roman" panose="02020603050405020304" pitchFamily="18" charset="0"/>
                <a:ea typeface="Calibri"/>
                <a:cs typeface="Times New Roman" panose="02020603050405020304" pitchFamily="18" charset="0"/>
              </a:rPr>
              <a:t>?</a:t>
            </a:r>
          </a:p>
          <a:p>
            <a:pPr marL="0" indent="0" algn="ctr">
              <a:lnSpc>
                <a:spcPct val="115000"/>
              </a:lnSpc>
              <a:spcAft>
                <a:spcPts val="0"/>
              </a:spcAft>
              <a:buNone/>
            </a:pPr>
            <a:r>
              <a:rPr lang="ru-RU" sz="2500" dirty="0">
                <a:latin typeface="Times New Roman" panose="02020603050405020304" pitchFamily="18" charset="0"/>
                <a:ea typeface="Calibri"/>
                <a:cs typeface="Times New Roman" panose="02020603050405020304" pitchFamily="18" charset="0"/>
              </a:rPr>
              <a:t>Продолжение письма: «Но попасть к нам совсем не просто, для этого нужно вам ответить на вопросы. Помните, чтобы справиться со всеми трудностями, вы должны быть сообразительными, смелыми, внимательными. Но самое главное, Вы сможете помочь нам только в том случае, если мы справимся со всеми заданиями. Ну, что, не передумали?</a:t>
            </a:r>
          </a:p>
          <a:p>
            <a:pPr marL="0" indent="0" algn="ctr">
              <a:lnSpc>
                <a:spcPct val="115000"/>
              </a:lnSpc>
              <a:spcAft>
                <a:spcPts val="0"/>
              </a:spcAft>
              <a:buNone/>
            </a:pPr>
            <a:r>
              <a:rPr lang="ru-RU" sz="2500" dirty="0">
                <a:latin typeface="Times New Roman" panose="02020603050405020304" pitchFamily="18" charset="0"/>
                <a:ea typeface="Calibri"/>
                <a:cs typeface="Times New Roman" panose="02020603050405020304" pitchFamily="18" charset="0"/>
              </a:rPr>
              <a:t>Тогда отправляемся путешествовать в математическую страну. </a:t>
            </a:r>
            <a:r>
              <a:rPr lang="ru-RU" sz="2500" dirty="0" err="1">
                <a:latin typeface="Times New Roman" panose="02020603050405020304" pitchFamily="18" charset="0"/>
                <a:ea typeface="Calibri"/>
                <a:cs typeface="Times New Roman" panose="02020603050405020304" pitchFamily="18" charset="0"/>
              </a:rPr>
              <a:t>Фиксиков</a:t>
            </a:r>
            <a:r>
              <a:rPr lang="ru-RU" sz="2500" dirty="0">
                <a:latin typeface="Times New Roman" panose="02020603050405020304" pitchFamily="18" charset="0"/>
                <a:ea typeface="Calibri"/>
                <a:cs typeface="Times New Roman" panose="02020603050405020304" pitchFamily="18" charset="0"/>
              </a:rPr>
              <a:t>.  На чем мы можем отправиться в путешествие? (Ответы детей)</a:t>
            </a:r>
          </a:p>
          <a:p>
            <a:pPr marL="0" indent="0">
              <a:buNone/>
            </a:pPr>
            <a:endParaRPr lang="ru-RU" dirty="0"/>
          </a:p>
        </p:txBody>
      </p:sp>
    </p:spTree>
    <p:extLst>
      <p:ext uri="{BB962C8B-B14F-4D97-AF65-F5344CB8AC3E}">
        <p14:creationId xmlns:p14="http://schemas.microsoft.com/office/powerpoint/2010/main" xmlns="" val="399534627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71" y="0"/>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6629191" y="4941168"/>
            <a:ext cx="2520280" cy="369332"/>
          </a:xfrm>
          <a:prstGeom prst="rect">
            <a:avLst/>
          </a:prstGeom>
          <a:noFill/>
        </p:spPr>
        <p:txBody>
          <a:bodyPr wrap="square" rtlCol="0">
            <a:spAutoFit/>
          </a:bodyPr>
          <a:lstStyle/>
          <a:p>
            <a:endParaRPr lang="ru-RU" dirty="0"/>
          </a:p>
        </p:txBody>
      </p:sp>
      <p:pic>
        <p:nvPicPr>
          <p:cNvPr id="3" name="Рисунок 2">
            <a:extLst>
              <a:ext uri="{FF2B5EF4-FFF2-40B4-BE49-F238E27FC236}">
                <a16:creationId xmlns:a16="http://schemas.microsoft.com/office/drawing/2014/main" xmlns="" id="{2800FED8-8902-496E-8509-26E3C4A525F2}"/>
              </a:ext>
            </a:extLst>
          </p:cNvPr>
          <p:cNvPicPr>
            <a:picLocks noChangeAspect="1"/>
          </p:cNvPicPr>
          <p:nvPr/>
        </p:nvPicPr>
        <p:blipFill rotWithShape="1">
          <a:blip r:embed="rId3" cstate="print"/>
          <a:srcRect l="5650" t="13561" r="5077" b="11105"/>
          <a:stretch/>
        </p:blipFill>
        <p:spPr>
          <a:xfrm>
            <a:off x="128559" y="476672"/>
            <a:ext cx="8874266" cy="5616624"/>
          </a:xfrm>
          <a:prstGeom prst="rect">
            <a:avLst/>
          </a:prstGeom>
        </p:spPr>
      </p:pic>
      <p:pic>
        <p:nvPicPr>
          <p:cNvPr id="5" name="Рисунок 4">
            <a:extLst>
              <a:ext uri="{FF2B5EF4-FFF2-40B4-BE49-F238E27FC236}">
                <a16:creationId xmlns:a16="http://schemas.microsoft.com/office/drawing/2014/main" xmlns="" id="{50661951-A254-4FC3-BA45-33A2FF02D442}"/>
              </a:ext>
            </a:extLst>
          </p:cNvPr>
          <p:cNvPicPr>
            <a:picLocks noChangeAspect="1"/>
          </p:cNvPicPr>
          <p:nvPr/>
        </p:nvPicPr>
        <p:blipFill>
          <a:blip r:embed="rId4" cstate="print"/>
          <a:stretch>
            <a:fillRect/>
          </a:stretch>
        </p:blipFill>
        <p:spPr>
          <a:xfrm>
            <a:off x="-18087" y="35719"/>
            <a:ext cx="4446071" cy="2720133"/>
          </a:xfrm>
          <a:prstGeom prst="rect">
            <a:avLst/>
          </a:prstGeom>
        </p:spPr>
      </p:pic>
      <p:sp>
        <p:nvSpPr>
          <p:cNvPr id="7" name="Объект 6"/>
          <p:cNvSpPr>
            <a:spLocks noGrp="1"/>
          </p:cNvSpPr>
          <p:nvPr>
            <p:ph sz="half" idx="2"/>
          </p:nvPr>
        </p:nvSpPr>
        <p:spPr>
          <a:xfrm>
            <a:off x="-108520" y="171649"/>
            <a:ext cx="4176464" cy="2448272"/>
          </a:xfrm>
        </p:spPr>
        <p:txBody>
          <a:bodyPr>
            <a:normAutofit/>
          </a:bodyPr>
          <a:lstStyle/>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Я вам предлагаю отправиться </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путешествовать на ковре-самолете.</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Ковер-самолет</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Отправляйся в полет</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Через тропы острова</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Через реки и моря</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Испытание пройдем</a:t>
            </a:r>
          </a:p>
          <a:p>
            <a:pPr marL="0" indent="0" algn="ctr">
              <a:spcAft>
                <a:spcPts val="0"/>
              </a:spcAft>
              <a:buNone/>
            </a:pPr>
            <a:r>
              <a:rPr lang="ru-RU" sz="1200" b="1" dirty="0">
                <a:latin typeface="Times New Roman" panose="02020603050405020304" pitchFamily="18" charset="0"/>
                <a:ea typeface="Calibri"/>
                <a:cs typeface="Times New Roman" panose="02020603050405020304" pitchFamily="18" charset="0"/>
              </a:rPr>
              <a:t>В страну </a:t>
            </a:r>
            <a:r>
              <a:rPr lang="ru-RU" sz="1200" b="1" dirty="0" err="1">
                <a:latin typeface="Times New Roman" panose="02020603050405020304" pitchFamily="18" charset="0"/>
                <a:ea typeface="Calibri"/>
                <a:cs typeface="Times New Roman" panose="02020603050405020304" pitchFamily="18" charset="0"/>
              </a:rPr>
              <a:t>Фиксиков</a:t>
            </a:r>
            <a:r>
              <a:rPr lang="ru-RU" sz="1200" b="1" dirty="0">
                <a:latin typeface="Times New Roman" panose="02020603050405020304" pitchFamily="18" charset="0"/>
                <a:ea typeface="Calibri"/>
                <a:cs typeface="Times New Roman" panose="02020603050405020304" pitchFamily="18" charset="0"/>
              </a:rPr>
              <a:t> мы попадем.</a:t>
            </a:r>
          </a:p>
        </p:txBody>
      </p:sp>
      <p:pic>
        <p:nvPicPr>
          <p:cNvPr id="8" name="Рисунок 7">
            <a:extLst>
              <a:ext uri="{FF2B5EF4-FFF2-40B4-BE49-F238E27FC236}">
                <a16:creationId xmlns:a16="http://schemas.microsoft.com/office/drawing/2014/main" xmlns="" id="{16C1CCE2-E145-44B0-B351-3313E8AE63AC}"/>
              </a:ext>
            </a:extLst>
          </p:cNvPr>
          <p:cNvPicPr>
            <a:picLocks noChangeAspect="1"/>
          </p:cNvPicPr>
          <p:nvPr/>
        </p:nvPicPr>
        <p:blipFill rotWithShape="1">
          <a:blip r:embed="rId5" cstate="print"/>
          <a:srcRect l="16044" t="-28929" r="15198" b="-34360"/>
          <a:stretch/>
        </p:blipFill>
        <p:spPr>
          <a:xfrm>
            <a:off x="3491880" y="1408249"/>
            <a:ext cx="1080120" cy="2559275"/>
          </a:xfrm>
          <a:prstGeom prst="rect">
            <a:avLst/>
          </a:prstGeom>
        </p:spPr>
      </p:pic>
    </p:spTree>
    <p:extLst>
      <p:ext uri="{BB962C8B-B14F-4D97-AF65-F5344CB8AC3E}">
        <p14:creationId xmlns:p14="http://schemas.microsoft.com/office/powerpoint/2010/main" xmlns="" val="299990776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05" y="0"/>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Объект 2">
            <a:extLst>
              <a:ext uri="{FF2B5EF4-FFF2-40B4-BE49-F238E27FC236}">
                <a16:creationId xmlns:a16="http://schemas.microsoft.com/office/drawing/2014/main" xmlns="" id="{3821791B-C1F2-40F5-B5D7-011F7A07DE53}"/>
              </a:ext>
            </a:extLst>
          </p:cNvPr>
          <p:cNvPicPr>
            <a:picLocks noGrp="1" noChangeAspect="1"/>
          </p:cNvPicPr>
          <p:nvPr>
            <p:ph sz="half" idx="2"/>
          </p:nvPr>
        </p:nvPicPr>
        <p:blipFill>
          <a:blip r:embed="rId3" cstate="print"/>
          <a:stretch>
            <a:fillRect/>
          </a:stretch>
        </p:blipFill>
        <p:spPr>
          <a:xfrm>
            <a:off x="6005" y="-26978"/>
            <a:ext cx="9131990" cy="6822281"/>
          </a:xfrm>
          <a:prstGeom prst="rect">
            <a:avLst/>
          </a:prstGeom>
        </p:spPr>
      </p:pic>
      <p:sp>
        <p:nvSpPr>
          <p:cNvPr id="6" name="Выноска-облако 5"/>
          <p:cNvSpPr/>
          <p:nvPr/>
        </p:nvSpPr>
        <p:spPr>
          <a:xfrm>
            <a:off x="4644008" y="332656"/>
            <a:ext cx="4392488" cy="1440160"/>
          </a:xfrm>
          <a:prstGeom prst="cloudCallout">
            <a:avLst>
              <a:gd name="adj1" fmla="val -39971"/>
              <a:gd name="adj2" fmla="val 189918"/>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a:extLst>
              <a:ext uri="{FF2B5EF4-FFF2-40B4-BE49-F238E27FC236}">
                <a16:creationId xmlns:a16="http://schemas.microsoft.com/office/drawing/2014/main" xmlns="" id="{95AC897E-6BA6-4A05-9552-4A5A10790085}"/>
              </a:ext>
            </a:extLst>
          </p:cNvPr>
          <p:cNvSpPr txBox="1"/>
          <p:nvPr/>
        </p:nvSpPr>
        <p:spPr>
          <a:xfrm>
            <a:off x="5436096" y="791126"/>
            <a:ext cx="2952328" cy="523220"/>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Ребята вот мы и попали с вами в нашу страну.</a:t>
            </a:r>
          </a:p>
        </p:txBody>
      </p:sp>
    </p:spTree>
    <p:extLst>
      <p:ext uri="{BB962C8B-B14F-4D97-AF65-F5344CB8AC3E}">
        <p14:creationId xmlns:p14="http://schemas.microsoft.com/office/powerpoint/2010/main" xmlns="" val="4085701257"/>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719"/>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30548" y="4290292"/>
            <a:ext cx="1557091" cy="1557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539552" y="332656"/>
            <a:ext cx="3824461" cy="3416320"/>
          </a:xfrm>
          <a:prstGeom prst="rect">
            <a:avLst/>
          </a:prstGeom>
          <a:noFill/>
        </p:spPr>
        <p:txBody>
          <a:bodyPr wrap="square" rtlCol="0">
            <a:spAutoFit/>
          </a:bodyPr>
          <a:lstStyle/>
          <a:p>
            <a:pPr algn="ctr"/>
            <a:r>
              <a:rPr lang="ru-RU" sz="2000" b="1" dirty="0">
                <a:solidFill>
                  <a:srgbClr val="FF0000"/>
                </a:solidFill>
                <a:latin typeface="Times New Roman" panose="02020603050405020304" pitchFamily="18" charset="0"/>
                <a:ea typeface="+mj-ea"/>
                <a:cs typeface="Times New Roman" panose="02020603050405020304" pitchFamily="18" charset="0"/>
              </a:rPr>
              <a:t>1 испытание «Математическая разминка»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1. Какое сейчас время года?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2. Сколько месяцев в каждом времени года?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3. Назовите зимние месяцы?</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4. Сколько дней в неделе?</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5. Сколько в неделе выходных дней?</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6. Сколько солнышек на небе?</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7. Сколько глаз у светофора?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8. Сколько пальцев на одной руке?</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9. Сколько пальцев на двух руках?</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10. Сколько солнышек на небе ночью?</a:t>
            </a:r>
          </a:p>
        </p:txBody>
      </p:sp>
      <p:pic>
        <p:nvPicPr>
          <p:cNvPr id="25" name="Рисунок 24">
            <a:extLst>
              <a:ext uri="{FF2B5EF4-FFF2-40B4-BE49-F238E27FC236}">
                <a16:creationId xmlns:a16="http://schemas.microsoft.com/office/drawing/2014/main" xmlns="" id="{5D70C9AE-4AEF-47F3-9FD6-287CF8821E73}"/>
              </a:ext>
            </a:extLst>
          </p:cNvPr>
          <p:cNvPicPr>
            <a:picLocks noChangeAspect="1"/>
          </p:cNvPicPr>
          <p:nvPr/>
        </p:nvPicPr>
        <p:blipFill>
          <a:blip r:embed="rId4" cstate="print"/>
          <a:stretch>
            <a:fillRect/>
          </a:stretch>
        </p:blipFill>
        <p:spPr>
          <a:xfrm>
            <a:off x="231435" y="3991020"/>
            <a:ext cx="907608" cy="1236042"/>
          </a:xfrm>
          <a:prstGeom prst="rect">
            <a:avLst/>
          </a:prstGeom>
        </p:spPr>
      </p:pic>
      <p:pic>
        <p:nvPicPr>
          <p:cNvPr id="27" name="Рисунок 26">
            <a:extLst>
              <a:ext uri="{FF2B5EF4-FFF2-40B4-BE49-F238E27FC236}">
                <a16:creationId xmlns:a16="http://schemas.microsoft.com/office/drawing/2014/main" xmlns="" id="{BA8699C0-2531-47F3-88CE-5BF34010BECE}"/>
              </a:ext>
            </a:extLst>
          </p:cNvPr>
          <p:cNvPicPr>
            <a:picLocks noChangeAspect="1"/>
          </p:cNvPicPr>
          <p:nvPr/>
        </p:nvPicPr>
        <p:blipFill>
          <a:blip r:embed="rId5" cstate="print"/>
          <a:stretch>
            <a:fillRect/>
          </a:stretch>
        </p:blipFill>
        <p:spPr>
          <a:xfrm>
            <a:off x="5498379" y="793010"/>
            <a:ext cx="675650" cy="1236042"/>
          </a:xfrm>
          <a:prstGeom prst="rect">
            <a:avLst/>
          </a:prstGeom>
        </p:spPr>
      </p:pic>
      <p:pic>
        <p:nvPicPr>
          <p:cNvPr id="29" name="Рисунок 28">
            <a:extLst>
              <a:ext uri="{FF2B5EF4-FFF2-40B4-BE49-F238E27FC236}">
                <a16:creationId xmlns:a16="http://schemas.microsoft.com/office/drawing/2014/main" xmlns="" id="{A434A03D-9782-4DFE-8032-0FA8D5069D92}"/>
              </a:ext>
            </a:extLst>
          </p:cNvPr>
          <p:cNvPicPr>
            <a:picLocks noChangeAspect="1"/>
          </p:cNvPicPr>
          <p:nvPr/>
        </p:nvPicPr>
        <p:blipFill>
          <a:blip r:embed="rId6" cstate="print"/>
          <a:stretch>
            <a:fillRect/>
          </a:stretch>
        </p:blipFill>
        <p:spPr>
          <a:xfrm>
            <a:off x="8003952" y="1814690"/>
            <a:ext cx="683687" cy="1236043"/>
          </a:xfrm>
          <a:prstGeom prst="rect">
            <a:avLst/>
          </a:prstGeom>
        </p:spPr>
      </p:pic>
      <p:pic>
        <p:nvPicPr>
          <p:cNvPr id="31" name="Рисунок 30">
            <a:extLst>
              <a:ext uri="{FF2B5EF4-FFF2-40B4-BE49-F238E27FC236}">
                <a16:creationId xmlns:a16="http://schemas.microsoft.com/office/drawing/2014/main" xmlns="" id="{B2195B2C-ED8F-4FCF-BD92-8A4F77D03593}"/>
              </a:ext>
            </a:extLst>
          </p:cNvPr>
          <p:cNvPicPr>
            <a:picLocks noChangeAspect="1"/>
          </p:cNvPicPr>
          <p:nvPr/>
        </p:nvPicPr>
        <p:blipFill>
          <a:blip r:embed="rId7" cstate="print"/>
          <a:stretch>
            <a:fillRect/>
          </a:stretch>
        </p:blipFill>
        <p:spPr>
          <a:xfrm>
            <a:off x="2757372" y="4707637"/>
            <a:ext cx="683687" cy="1100852"/>
          </a:xfrm>
          <a:prstGeom prst="rect">
            <a:avLst/>
          </a:prstGeom>
        </p:spPr>
      </p:pic>
      <p:pic>
        <p:nvPicPr>
          <p:cNvPr id="33" name="Рисунок 32">
            <a:extLst>
              <a:ext uri="{FF2B5EF4-FFF2-40B4-BE49-F238E27FC236}">
                <a16:creationId xmlns:a16="http://schemas.microsoft.com/office/drawing/2014/main" xmlns="" id="{12B2C809-382D-4D11-8E1C-134CB3EBA945}"/>
              </a:ext>
            </a:extLst>
          </p:cNvPr>
          <p:cNvPicPr>
            <a:picLocks noChangeAspect="1"/>
          </p:cNvPicPr>
          <p:nvPr/>
        </p:nvPicPr>
        <p:blipFill>
          <a:blip r:embed="rId8" cstate="print"/>
          <a:stretch>
            <a:fillRect/>
          </a:stretch>
        </p:blipFill>
        <p:spPr>
          <a:xfrm>
            <a:off x="6682041" y="1588810"/>
            <a:ext cx="781103" cy="1237058"/>
          </a:xfrm>
          <a:prstGeom prst="rect">
            <a:avLst/>
          </a:prstGeom>
        </p:spPr>
      </p:pic>
      <p:sp>
        <p:nvSpPr>
          <p:cNvPr id="64" name="TextBox 63">
            <a:extLst>
              <a:ext uri="{FF2B5EF4-FFF2-40B4-BE49-F238E27FC236}">
                <a16:creationId xmlns:a16="http://schemas.microsoft.com/office/drawing/2014/main" xmlns="" id="{F2049F7E-D2A6-4000-B60F-E70E56739BA6}"/>
              </a:ext>
            </a:extLst>
          </p:cNvPr>
          <p:cNvSpPr txBox="1"/>
          <p:nvPr/>
        </p:nvSpPr>
        <p:spPr>
          <a:xfrm>
            <a:off x="4865169" y="5328255"/>
            <a:ext cx="11469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М</a:t>
            </a:r>
          </a:p>
        </p:txBody>
      </p:sp>
      <p:sp>
        <p:nvSpPr>
          <p:cNvPr id="2" name="Пузырек для мыслей: облако 1">
            <a:extLst>
              <a:ext uri="{FF2B5EF4-FFF2-40B4-BE49-F238E27FC236}">
                <a16:creationId xmlns:a16="http://schemas.microsoft.com/office/drawing/2014/main" xmlns="" id="{11F829FD-846B-4242-80F7-02551080BE7E}"/>
              </a:ext>
            </a:extLst>
          </p:cNvPr>
          <p:cNvSpPr/>
          <p:nvPr/>
        </p:nvSpPr>
        <p:spPr>
          <a:xfrm>
            <a:off x="4220088" y="3110994"/>
            <a:ext cx="3232232" cy="1498047"/>
          </a:xfrm>
          <a:prstGeom prst="cloudCallout">
            <a:avLst>
              <a:gd name="adj1" fmla="val 44407"/>
              <a:gd name="adj2" fmla="val 6312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400" dirty="0"/>
          </a:p>
        </p:txBody>
      </p:sp>
      <p:sp>
        <p:nvSpPr>
          <p:cNvPr id="3" name="TextBox 2">
            <a:extLst>
              <a:ext uri="{FF2B5EF4-FFF2-40B4-BE49-F238E27FC236}">
                <a16:creationId xmlns:a16="http://schemas.microsoft.com/office/drawing/2014/main" xmlns="" id="{8132DAF7-0014-4D7B-9023-B510C8100DF8}"/>
              </a:ext>
            </a:extLst>
          </p:cNvPr>
          <p:cNvSpPr txBox="1"/>
          <p:nvPr/>
        </p:nvSpPr>
        <p:spPr>
          <a:xfrm>
            <a:off x="4644008" y="3379644"/>
            <a:ext cx="26642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Отлично! И за правильное выполненное задания вы получаете букву… (жми мышкой) Какая это буква?</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83536306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3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719"/>
            <a:ext cx="9144000" cy="6822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30548" y="4290292"/>
            <a:ext cx="1557091" cy="1557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539552" y="332656"/>
            <a:ext cx="3824461" cy="3354765"/>
          </a:xfrm>
          <a:prstGeom prst="rect">
            <a:avLst/>
          </a:prstGeom>
          <a:noFill/>
        </p:spPr>
        <p:txBody>
          <a:bodyPr wrap="square" rtlCol="0">
            <a:spAutoFit/>
          </a:bodyPr>
          <a:lstStyle/>
          <a:p>
            <a:pPr algn="ctr"/>
            <a:r>
              <a:rPr lang="ru-RU" sz="2000" b="1" dirty="0">
                <a:solidFill>
                  <a:srgbClr val="C00000"/>
                </a:solidFill>
                <a:latin typeface="Times New Roman" panose="02020603050405020304" pitchFamily="18" charset="0"/>
                <a:ea typeface="+mj-ea"/>
                <a:cs typeface="Times New Roman" panose="02020603050405020304" pitchFamily="18" charset="0"/>
              </a:rPr>
              <a:t>2 испытание «Веселые цифры»</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Случай странный,</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Случай редкий,</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Цифры в ссоре,</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Вот те на!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Со своей стоять соседкой,</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Не желает ни одна,</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Нужно цифры помирить,</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И их строй восстановить.</a:t>
            </a:r>
          </a:p>
          <a:p>
            <a:pPr algn="ctr"/>
            <a:r>
              <a:rPr lang="ru-RU" sz="1600" b="1" dirty="0">
                <a:solidFill>
                  <a:prstClr val="black"/>
                </a:solidFill>
                <a:latin typeface="Times New Roman" panose="02020603050405020304" pitchFamily="18" charset="0"/>
                <a:ea typeface="+mj-ea"/>
                <a:cs typeface="Times New Roman" panose="02020603050405020304" pitchFamily="18" charset="0"/>
              </a:rPr>
              <a:t>- Ребята вам нужно взять по цифре и выстроить числовой ряд от 1 до 9. Воспитатель: Ну что ж, а мы продолжаем наше путешествие…</a:t>
            </a:r>
          </a:p>
        </p:txBody>
      </p:sp>
      <p:pic>
        <p:nvPicPr>
          <p:cNvPr id="25" name="Рисунок 24">
            <a:extLst>
              <a:ext uri="{FF2B5EF4-FFF2-40B4-BE49-F238E27FC236}">
                <a16:creationId xmlns:a16="http://schemas.microsoft.com/office/drawing/2014/main" xmlns="" id="{5D70C9AE-4AEF-47F3-9FD6-287CF8821E73}"/>
              </a:ext>
            </a:extLst>
          </p:cNvPr>
          <p:cNvPicPr>
            <a:picLocks noChangeAspect="1"/>
          </p:cNvPicPr>
          <p:nvPr/>
        </p:nvPicPr>
        <p:blipFill>
          <a:blip r:embed="rId4" cstate="print"/>
          <a:stretch>
            <a:fillRect/>
          </a:stretch>
        </p:blipFill>
        <p:spPr>
          <a:xfrm>
            <a:off x="231435" y="3991020"/>
            <a:ext cx="907608" cy="1236042"/>
          </a:xfrm>
          <a:prstGeom prst="rect">
            <a:avLst/>
          </a:prstGeom>
        </p:spPr>
      </p:pic>
      <p:pic>
        <p:nvPicPr>
          <p:cNvPr id="27" name="Рисунок 26">
            <a:extLst>
              <a:ext uri="{FF2B5EF4-FFF2-40B4-BE49-F238E27FC236}">
                <a16:creationId xmlns:a16="http://schemas.microsoft.com/office/drawing/2014/main" xmlns="" id="{BA8699C0-2531-47F3-88CE-5BF34010BECE}"/>
              </a:ext>
            </a:extLst>
          </p:cNvPr>
          <p:cNvPicPr>
            <a:picLocks noChangeAspect="1"/>
          </p:cNvPicPr>
          <p:nvPr/>
        </p:nvPicPr>
        <p:blipFill>
          <a:blip r:embed="rId5" cstate="print"/>
          <a:stretch>
            <a:fillRect/>
          </a:stretch>
        </p:blipFill>
        <p:spPr>
          <a:xfrm>
            <a:off x="5498379" y="793010"/>
            <a:ext cx="675650" cy="1236042"/>
          </a:xfrm>
          <a:prstGeom prst="rect">
            <a:avLst/>
          </a:prstGeom>
        </p:spPr>
      </p:pic>
      <p:pic>
        <p:nvPicPr>
          <p:cNvPr id="29" name="Рисунок 28">
            <a:extLst>
              <a:ext uri="{FF2B5EF4-FFF2-40B4-BE49-F238E27FC236}">
                <a16:creationId xmlns:a16="http://schemas.microsoft.com/office/drawing/2014/main" xmlns="" id="{A434A03D-9782-4DFE-8032-0FA8D5069D92}"/>
              </a:ext>
            </a:extLst>
          </p:cNvPr>
          <p:cNvPicPr>
            <a:picLocks noChangeAspect="1"/>
          </p:cNvPicPr>
          <p:nvPr/>
        </p:nvPicPr>
        <p:blipFill>
          <a:blip r:embed="rId6" cstate="print"/>
          <a:stretch>
            <a:fillRect/>
          </a:stretch>
        </p:blipFill>
        <p:spPr>
          <a:xfrm>
            <a:off x="8003952" y="1814690"/>
            <a:ext cx="683687" cy="1236043"/>
          </a:xfrm>
          <a:prstGeom prst="rect">
            <a:avLst/>
          </a:prstGeom>
        </p:spPr>
      </p:pic>
      <p:pic>
        <p:nvPicPr>
          <p:cNvPr id="31" name="Рисунок 30">
            <a:extLst>
              <a:ext uri="{FF2B5EF4-FFF2-40B4-BE49-F238E27FC236}">
                <a16:creationId xmlns:a16="http://schemas.microsoft.com/office/drawing/2014/main" xmlns="" id="{B2195B2C-ED8F-4FCF-BD92-8A4F77D03593}"/>
              </a:ext>
            </a:extLst>
          </p:cNvPr>
          <p:cNvPicPr>
            <a:picLocks noChangeAspect="1"/>
          </p:cNvPicPr>
          <p:nvPr/>
        </p:nvPicPr>
        <p:blipFill>
          <a:blip r:embed="rId7" cstate="print"/>
          <a:stretch>
            <a:fillRect/>
          </a:stretch>
        </p:blipFill>
        <p:spPr>
          <a:xfrm>
            <a:off x="2757372" y="4707637"/>
            <a:ext cx="683687" cy="1100852"/>
          </a:xfrm>
          <a:prstGeom prst="rect">
            <a:avLst/>
          </a:prstGeom>
        </p:spPr>
      </p:pic>
      <p:pic>
        <p:nvPicPr>
          <p:cNvPr id="33" name="Рисунок 32">
            <a:extLst>
              <a:ext uri="{FF2B5EF4-FFF2-40B4-BE49-F238E27FC236}">
                <a16:creationId xmlns:a16="http://schemas.microsoft.com/office/drawing/2014/main" xmlns="" id="{12B2C809-382D-4D11-8E1C-134CB3EBA945}"/>
              </a:ext>
            </a:extLst>
          </p:cNvPr>
          <p:cNvPicPr>
            <a:picLocks noChangeAspect="1"/>
          </p:cNvPicPr>
          <p:nvPr/>
        </p:nvPicPr>
        <p:blipFill>
          <a:blip r:embed="rId8" cstate="print"/>
          <a:stretch>
            <a:fillRect/>
          </a:stretch>
        </p:blipFill>
        <p:spPr>
          <a:xfrm>
            <a:off x="6682041" y="1588810"/>
            <a:ext cx="781103" cy="1237058"/>
          </a:xfrm>
          <a:prstGeom prst="rect">
            <a:avLst/>
          </a:prstGeom>
        </p:spPr>
      </p:pic>
      <p:sp>
        <p:nvSpPr>
          <p:cNvPr id="64" name="TextBox 63">
            <a:extLst>
              <a:ext uri="{FF2B5EF4-FFF2-40B4-BE49-F238E27FC236}">
                <a16:creationId xmlns:a16="http://schemas.microsoft.com/office/drawing/2014/main" xmlns="" id="{F2049F7E-D2A6-4000-B60F-E70E56739BA6}"/>
              </a:ext>
            </a:extLst>
          </p:cNvPr>
          <p:cNvSpPr txBox="1"/>
          <p:nvPr/>
        </p:nvSpPr>
        <p:spPr>
          <a:xfrm>
            <a:off x="4865169" y="5328255"/>
            <a:ext cx="11469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О</a:t>
            </a:r>
          </a:p>
        </p:txBody>
      </p:sp>
      <p:sp>
        <p:nvSpPr>
          <p:cNvPr id="2" name="Пузырек для мыслей: облако 1">
            <a:extLst>
              <a:ext uri="{FF2B5EF4-FFF2-40B4-BE49-F238E27FC236}">
                <a16:creationId xmlns:a16="http://schemas.microsoft.com/office/drawing/2014/main" xmlns="" id="{11F829FD-846B-4242-80F7-02551080BE7E}"/>
              </a:ext>
            </a:extLst>
          </p:cNvPr>
          <p:cNvSpPr/>
          <p:nvPr/>
        </p:nvSpPr>
        <p:spPr>
          <a:xfrm>
            <a:off x="4220088" y="3110994"/>
            <a:ext cx="3232232" cy="1498047"/>
          </a:xfrm>
          <a:prstGeom prst="cloudCallout">
            <a:avLst>
              <a:gd name="adj1" fmla="val 44407"/>
              <a:gd name="adj2" fmla="val 6312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400" dirty="0"/>
          </a:p>
        </p:txBody>
      </p:sp>
      <p:sp>
        <p:nvSpPr>
          <p:cNvPr id="3" name="TextBox 2">
            <a:extLst>
              <a:ext uri="{FF2B5EF4-FFF2-40B4-BE49-F238E27FC236}">
                <a16:creationId xmlns:a16="http://schemas.microsoft.com/office/drawing/2014/main" xmlns="" id="{8132DAF7-0014-4D7B-9023-B510C8100DF8}"/>
              </a:ext>
            </a:extLst>
          </p:cNvPr>
          <p:cNvSpPr txBox="1"/>
          <p:nvPr/>
        </p:nvSpPr>
        <p:spPr>
          <a:xfrm>
            <a:off x="4644008" y="3379644"/>
            <a:ext cx="26642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Отлично! И за правильное выполненное задания вы получаете букву… (жми мышкой) Какая это буква?</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9565340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3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TotalTime>
  <Words>909</Words>
  <Application>Microsoft Office PowerPoint</Application>
  <PresentationFormat>Экран (4:3)</PresentationFormat>
  <Paragraphs>103</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Слайд 1</vt:lpstr>
      <vt:lpstr>Слайд 2</vt:lpstr>
      <vt:lpstr>Здравствуйте ребята.  В круг широкий вижу я Встали все мои друзья. Мы пойдем сейчас направо. А теперь пойдем налево. В центр дружно соберёмся. И на место все вернемся. Улыбнемся, подмигнем. Путешествовать начнем.</vt:lpstr>
      <vt:lpstr>Ребята посмотрите и скажите что у меня в руках? (Письмо) Да, правильно. А кто приносит нам письма? Как называется эта профессия? (почтальон) Письмо пришло вчера. А кто мне скажет, какой это был день недели? Для этого давайте вспомним, какой сегодня день недели? А сколько всего в неделе дней? Молодцы, а вам интересно от кого это письмо? Сейчас я его открою и прочту.</vt:lpstr>
      <vt:lpstr>Слайд 5</vt:lpstr>
      <vt:lpstr>Слайд 6</vt:lpstr>
      <vt:lpstr>Слайд 7</vt:lpstr>
      <vt:lpstr>Слайд 8</vt:lpstr>
      <vt:lpstr>Слайд 9</vt:lpstr>
      <vt:lpstr>Слайд 10</vt:lpstr>
      <vt:lpstr>ФИЗМИНУТКА 4 испытание «Повтори и покажи» В понедельник я купался, (изображаем плавание) А во вторник – рисовал. (изображаем рисование) В среду долго умывался, (умываемся) А в четверг в футбол играл. (бег на месте) В пятницу я прыгал, бегал, (прыгаем) Очень долго танцевал. (кружимся на месте) А в субботу, воскресенье (хлопки в ладоши) Целый день я отдыхал (спят) Открываем следующую букву (жми мышкой).</vt:lpstr>
      <vt:lpstr>Слайд 12</vt:lpstr>
      <vt:lpstr>Слайд 13</vt:lpstr>
      <vt:lpstr>Слайд 14</vt:lpstr>
      <vt:lpstr>Слайд 15</vt:lpstr>
      <vt:lpstr>Ребята скажите пожалуйста, помогли ли мы в моей стране навести порядок? Какое испытание для вас показалось самым легким? В каком испытании у вас возникли трудности? Понравилось ли вам? Ребята, вы сегодня большие молодцы! Ну а мне пора домой. Покаааа.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Елена</dc:creator>
  <cp:lastModifiedBy>Elena</cp:lastModifiedBy>
  <cp:revision>61</cp:revision>
  <dcterms:created xsi:type="dcterms:W3CDTF">2019-08-26T08:26:44Z</dcterms:created>
  <dcterms:modified xsi:type="dcterms:W3CDTF">2020-10-16T07:43:51Z</dcterms:modified>
</cp:coreProperties>
</file>