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5"/>
  </p:notesMasterIdLst>
  <p:sldIdLst>
    <p:sldId id="265" r:id="rId2"/>
    <p:sldId id="267" r:id="rId3"/>
    <p:sldId id="258" r:id="rId4"/>
    <p:sldId id="268" r:id="rId5"/>
    <p:sldId id="269" r:id="rId6"/>
    <p:sldId id="273" r:id="rId7"/>
    <p:sldId id="270" r:id="rId8"/>
    <p:sldId id="271" r:id="rId9"/>
    <p:sldId id="272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9900"/>
    <a:srgbClr val="0000FF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78" autoAdjust="0"/>
    <p:restoredTop sz="86420" autoAdjust="0"/>
  </p:normalViewPr>
  <p:slideViewPr>
    <p:cSldViewPr>
      <p:cViewPr>
        <p:scale>
          <a:sx n="46" d="100"/>
          <a:sy n="46" d="100"/>
        </p:scale>
        <p:origin x="-3480" y="-12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F185681-6FAC-4539-B96C-F3E7E9193CBB}" type="datetimeFigureOut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8906F79-D128-4B00-9849-E816214AE7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808E46-43C2-4A62-AEE7-CE2DDC723FA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0FBF97-BAE2-45F6-89BA-8A2FC807255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49EE50-6999-409F-BB99-197C933D71C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AC833D-4FD3-4B29-9F31-CFF362DDEC0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264355-B11D-4A8A-92F0-D799A5AD040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92D20-E9DB-4B0B-98C3-F395AAF922DA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A23CC-6FE0-4886-ABC2-71CFACF9C5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C7EC2-9F5C-4D18-975A-F12E93F3F2C2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F8864-3C09-4BA8-8A0A-4B7CB2488D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DBD85-38AA-4E3C-B798-2CFD688E62F8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44105-1A7A-4912-91A4-17A779FD432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E4C28-31C2-435A-AB03-6499C5BC568D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954A-2EE8-4D66-A7E7-FC10567568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0D62A-0ABE-442A-9BD2-1DE34B46997D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210E3-F116-4B14-ACDD-1E5716B7A8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ABDC6-2893-4049-9C28-2C3228D82A4E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1165C-12B8-41E6-85FA-9994A95146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D2F49-DB0B-4AC5-8145-1B684DB69F65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1455-34BD-4664-9B46-EFC808BB50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D1F82-6D4A-469C-9D56-651041FD7833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E48C-B0FE-40F0-85DB-2F2A3171A72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624C3-16C6-4734-AAB5-7BDEE6F0FAE9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5AF25-1282-42FE-85D1-892C3EF2D3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97A37-D206-4748-8588-A122526DF0E8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081EC-04AB-4409-A216-72F93DF55F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D9D5D-B525-4C4A-A211-967F8B5E844A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0E5FA-95B6-4121-B39E-E2831ADC46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15C95D-EA86-465B-856B-2256F79E95D2}" type="datetime1">
              <a:rPr lang="ru-RU"/>
              <a:pPr>
                <a:defRPr/>
              </a:pPr>
              <a:t>19.11.2020</a:t>
            </a:fld>
            <a:endParaRPr lang="ru-R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27C5D9-6521-4886-AD4F-186BA808C8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ransition>
    <p:split orient="vert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18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6" descr="Копия 17563_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28596" y="1714488"/>
            <a:ext cx="8143932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0541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latin typeface="+mn-lt"/>
                <a:cs typeface="+mn-cs"/>
              </a:rPr>
              <a:t>«ЗВУКИ-БУКВЫ»</a:t>
            </a:r>
          </a:p>
        </p:txBody>
      </p:sp>
      <p:pic>
        <p:nvPicPr>
          <p:cNvPr id="14341" name="Рисунок 11" descr="7083409398a8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2500"/>
          <a:stretch>
            <a:fillRect/>
          </a:stretch>
        </p:blipFill>
        <p:spPr bwMode="auto">
          <a:xfrm>
            <a:off x="2627313" y="3068638"/>
            <a:ext cx="476250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23" descr="Копия 17563_1.jpg"/>
          <p:cNvPicPr>
            <a:picLocks noChangeAspect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" name="Группа 31"/>
          <p:cNvGrpSpPr>
            <a:grpSpLocks/>
          </p:cNvGrpSpPr>
          <p:nvPr/>
        </p:nvGrpSpPr>
        <p:grpSpPr bwMode="auto">
          <a:xfrm>
            <a:off x="5940425" y="5013325"/>
            <a:ext cx="1182688" cy="1346200"/>
            <a:chOff x="5940152" y="5013176"/>
            <a:chExt cx="1183382" cy="1347042"/>
          </a:xfrm>
        </p:grpSpPr>
        <p:pic>
          <p:nvPicPr>
            <p:cNvPr id="27679" name="Рисунок 12" descr="глух тв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0152" y="5013176"/>
              <a:ext cx="1183382" cy="1347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Прямоугольник 22"/>
            <p:cNvSpPr/>
            <p:nvPr/>
          </p:nvSpPr>
          <p:spPr>
            <a:xfrm>
              <a:off x="6118925" y="5157192"/>
              <a:ext cx="857928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Ш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285852" y="428604"/>
            <a:ext cx="6592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Согласные  </a:t>
            </a:r>
            <a:r>
              <a:rPr lang="ru-RU" sz="4000" b="1" dirty="0">
                <a:ln w="10541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глухие</a:t>
            </a:r>
            <a:r>
              <a:rPr lang="ru-RU" sz="40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 звуки:</a:t>
            </a:r>
            <a:endParaRPr lang="ru-RU" sz="4000" b="1" dirty="0">
              <a:ln w="10541" cmpd="sng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26" name="Группа 25"/>
          <p:cNvGrpSpPr>
            <a:grpSpLocks/>
          </p:cNvGrpSpPr>
          <p:nvPr/>
        </p:nvGrpSpPr>
        <p:grpSpPr bwMode="auto">
          <a:xfrm>
            <a:off x="714375" y="1285875"/>
            <a:ext cx="1223963" cy="1393825"/>
            <a:chOff x="683568" y="1556792"/>
            <a:chExt cx="1224136" cy="1393431"/>
          </a:xfrm>
        </p:grpSpPr>
        <p:pic>
          <p:nvPicPr>
            <p:cNvPr id="27677" name="Рисунок 4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3568" y="1556792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Прямоугольник 13"/>
            <p:cNvSpPr/>
            <p:nvPr/>
          </p:nvSpPr>
          <p:spPr>
            <a:xfrm>
              <a:off x="1039065" y="1795463"/>
              <a:ext cx="596638" cy="7694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К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7" name="Группа 26"/>
          <p:cNvGrpSpPr>
            <a:grpSpLocks/>
          </p:cNvGrpSpPr>
          <p:nvPr/>
        </p:nvGrpSpPr>
        <p:grpSpPr bwMode="auto">
          <a:xfrm>
            <a:off x="2786063" y="1285875"/>
            <a:ext cx="1223962" cy="1393825"/>
            <a:chOff x="2771800" y="1556792"/>
            <a:chExt cx="1224136" cy="1393431"/>
          </a:xfrm>
        </p:grpSpPr>
        <p:pic>
          <p:nvPicPr>
            <p:cNvPr id="27675" name="Рисунок 6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71800" y="1556792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Прямоугольник 14"/>
            <p:cNvSpPr/>
            <p:nvPr/>
          </p:nvSpPr>
          <p:spPr>
            <a:xfrm>
              <a:off x="3031526" y="1772816"/>
              <a:ext cx="684803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B050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П</a:t>
              </a:r>
              <a:endParaRPr lang="ru-RU" sz="4800" b="1" dirty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8" name="Группа 27"/>
          <p:cNvGrpSpPr>
            <a:grpSpLocks/>
          </p:cNvGrpSpPr>
          <p:nvPr/>
        </p:nvGrpSpPr>
        <p:grpSpPr bwMode="auto">
          <a:xfrm>
            <a:off x="5072063" y="1214438"/>
            <a:ext cx="1223962" cy="1393825"/>
            <a:chOff x="4932040" y="1556792"/>
            <a:chExt cx="1224136" cy="1393431"/>
          </a:xfrm>
        </p:grpSpPr>
        <p:pic>
          <p:nvPicPr>
            <p:cNvPr id="27673" name="Рисунок 7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932040" y="1556792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Прямоугольник 15"/>
            <p:cNvSpPr/>
            <p:nvPr/>
          </p:nvSpPr>
          <p:spPr>
            <a:xfrm>
              <a:off x="5243061" y="1772816"/>
              <a:ext cx="59022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С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9" name="Группа 28"/>
          <p:cNvGrpSpPr>
            <a:grpSpLocks/>
          </p:cNvGrpSpPr>
          <p:nvPr/>
        </p:nvGrpSpPr>
        <p:grpSpPr bwMode="auto">
          <a:xfrm>
            <a:off x="7358063" y="1214438"/>
            <a:ext cx="1223962" cy="1393825"/>
            <a:chOff x="7020272" y="1556792"/>
            <a:chExt cx="1224136" cy="1393431"/>
          </a:xfrm>
        </p:grpSpPr>
        <p:pic>
          <p:nvPicPr>
            <p:cNvPr id="27671" name="Рисунок 8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20272" y="1556792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Прямоугольник 16"/>
            <p:cNvSpPr/>
            <p:nvPr/>
          </p:nvSpPr>
          <p:spPr>
            <a:xfrm>
              <a:off x="7322478" y="1772816"/>
              <a:ext cx="57740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Т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3" name="Группа 32"/>
          <p:cNvGrpSpPr>
            <a:grpSpLocks/>
          </p:cNvGrpSpPr>
          <p:nvPr/>
        </p:nvGrpSpPr>
        <p:grpSpPr bwMode="auto">
          <a:xfrm>
            <a:off x="1692275" y="3213100"/>
            <a:ext cx="1223963" cy="1393825"/>
            <a:chOff x="1691680" y="3212976"/>
            <a:chExt cx="1224136" cy="1393431"/>
          </a:xfrm>
        </p:grpSpPr>
        <p:pic>
          <p:nvPicPr>
            <p:cNvPr id="27669" name="Рисунок 10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91680" y="3212976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Прямоугольник 17"/>
            <p:cNvSpPr/>
            <p:nvPr/>
          </p:nvSpPr>
          <p:spPr>
            <a:xfrm>
              <a:off x="1967435" y="3429000"/>
              <a:ext cx="644728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Ф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3851275" y="3213100"/>
            <a:ext cx="1225550" cy="1393825"/>
            <a:chOff x="3851920" y="3212976"/>
            <a:chExt cx="1224136" cy="1393431"/>
          </a:xfrm>
        </p:grpSpPr>
        <p:pic>
          <p:nvPicPr>
            <p:cNvPr id="27667" name="Рисунок 9" descr="глухо тв мягк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1920" y="3212976"/>
              <a:ext cx="1224136" cy="1393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Прямоугольник 18"/>
            <p:cNvSpPr/>
            <p:nvPr/>
          </p:nvSpPr>
          <p:spPr>
            <a:xfrm>
              <a:off x="4119915" y="3429000"/>
              <a:ext cx="60625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Х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5" name="Группа 34"/>
          <p:cNvGrpSpPr>
            <a:grpSpLocks/>
          </p:cNvGrpSpPr>
          <p:nvPr/>
        </p:nvGrpSpPr>
        <p:grpSpPr bwMode="auto">
          <a:xfrm>
            <a:off x="5940425" y="3284538"/>
            <a:ext cx="1182688" cy="1347787"/>
            <a:chOff x="5940152" y="3284984"/>
            <a:chExt cx="1183382" cy="1347042"/>
          </a:xfrm>
        </p:grpSpPr>
        <p:pic>
          <p:nvPicPr>
            <p:cNvPr id="27665" name="Рисунок 5" descr="глух тв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0152" y="3284984"/>
              <a:ext cx="1183382" cy="1347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Прямоугольник 19"/>
            <p:cNvSpPr/>
            <p:nvPr/>
          </p:nvSpPr>
          <p:spPr>
            <a:xfrm>
              <a:off x="6200933" y="3429000"/>
              <a:ext cx="683200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Ц</a:t>
              </a:r>
              <a:endParaRPr lang="ru-RU" sz="48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0" name="Группа 29"/>
          <p:cNvGrpSpPr>
            <a:grpSpLocks/>
          </p:cNvGrpSpPr>
          <p:nvPr/>
        </p:nvGrpSpPr>
        <p:grpSpPr bwMode="auto">
          <a:xfrm>
            <a:off x="1692275" y="5013325"/>
            <a:ext cx="1182688" cy="1346200"/>
            <a:chOff x="1691680" y="5013176"/>
            <a:chExt cx="1183382" cy="1347041"/>
          </a:xfrm>
        </p:grpSpPr>
        <p:pic>
          <p:nvPicPr>
            <p:cNvPr id="27663" name="Рисунок 3" descr="глухо мягк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91680" y="5013176"/>
              <a:ext cx="1183382" cy="1347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Прямоугольник 20"/>
            <p:cNvSpPr/>
            <p:nvPr/>
          </p:nvSpPr>
          <p:spPr>
            <a:xfrm>
              <a:off x="1971443" y="5229200"/>
              <a:ext cx="63190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2700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Ч</a:t>
              </a:r>
              <a:endParaRPr lang="ru-RU" sz="4800" b="1" dirty="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1" name="Группа 30"/>
          <p:cNvGrpSpPr>
            <a:grpSpLocks/>
          </p:cNvGrpSpPr>
          <p:nvPr/>
        </p:nvGrpSpPr>
        <p:grpSpPr bwMode="auto">
          <a:xfrm>
            <a:off x="3851275" y="5013325"/>
            <a:ext cx="1184275" cy="1346200"/>
            <a:chOff x="3851920" y="5013176"/>
            <a:chExt cx="1183382" cy="1347041"/>
          </a:xfrm>
        </p:grpSpPr>
        <p:pic>
          <p:nvPicPr>
            <p:cNvPr id="27661" name="Рисунок 11" descr="глухо мягк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1920" y="5013176"/>
              <a:ext cx="1183382" cy="1347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Прямоугольник 21"/>
            <p:cNvSpPr/>
            <p:nvPr/>
          </p:nvSpPr>
          <p:spPr>
            <a:xfrm>
              <a:off x="4052698" y="5214950"/>
              <a:ext cx="80342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Щ</a:t>
              </a:r>
              <a:endParaRPr lang="ru-RU" sz="4400" b="1" dirty="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16" descr="Копия 17563_1.jpg"/>
          <p:cNvPicPr>
            <a:picLocks noChangeAspect="1"/>
          </p:cNvPicPr>
          <p:nvPr/>
        </p:nvPicPr>
        <p:blipFill>
          <a:blip r:embed="rId2">
            <a:lum bright="32000"/>
          </a:blip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28596" y="1714488"/>
            <a:ext cx="5143504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всегда твёрдых:</a:t>
            </a:r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1928813" y="2643188"/>
            <a:ext cx="1101725" cy="1573212"/>
            <a:chOff x="1979712" y="2852936"/>
            <a:chExt cx="1101279" cy="1572473"/>
          </a:xfrm>
        </p:grpSpPr>
        <p:pic>
          <p:nvPicPr>
            <p:cNvPr id="28693" name="Рисунок 3" descr="звонк тв 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79712" y="2852936"/>
              <a:ext cx="1101279" cy="1572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2148193" y="3356992"/>
              <a:ext cx="78419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Ж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1" name="Группа 20"/>
          <p:cNvGrpSpPr>
            <a:grpSpLocks/>
          </p:cNvGrpSpPr>
          <p:nvPr/>
        </p:nvGrpSpPr>
        <p:grpSpPr bwMode="auto">
          <a:xfrm>
            <a:off x="4000500" y="2786063"/>
            <a:ext cx="1182688" cy="1347787"/>
            <a:chOff x="3995936" y="2996952"/>
            <a:chExt cx="1183382" cy="1347042"/>
          </a:xfrm>
        </p:grpSpPr>
        <p:pic>
          <p:nvPicPr>
            <p:cNvPr id="28691" name="Рисунок 4" descr="глух тв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95936" y="2996952"/>
              <a:ext cx="1183382" cy="1347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Прямоугольник 11"/>
            <p:cNvSpPr/>
            <p:nvPr/>
          </p:nvSpPr>
          <p:spPr>
            <a:xfrm>
              <a:off x="4259122" y="3235623"/>
              <a:ext cx="641522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Ц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2" name="Группа 21"/>
          <p:cNvGrpSpPr>
            <a:grpSpLocks/>
          </p:cNvGrpSpPr>
          <p:nvPr/>
        </p:nvGrpSpPr>
        <p:grpSpPr bwMode="auto">
          <a:xfrm>
            <a:off x="6143625" y="2928938"/>
            <a:ext cx="1182688" cy="1347787"/>
            <a:chOff x="6300192" y="2996952"/>
            <a:chExt cx="1183382" cy="1347042"/>
          </a:xfrm>
        </p:grpSpPr>
        <p:pic>
          <p:nvPicPr>
            <p:cNvPr id="28689" name="Рисунок 5" descr="глух тв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996952"/>
              <a:ext cx="1183382" cy="1347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Прямоугольник 12"/>
            <p:cNvSpPr/>
            <p:nvPr/>
          </p:nvSpPr>
          <p:spPr>
            <a:xfrm>
              <a:off x="6468672" y="3235623"/>
              <a:ext cx="80182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Ш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3" name="Группа 22"/>
          <p:cNvGrpSpPr>
            <a:grpSpLocks/>
          </p:cNvGrpSpPr>
          <p:nvPr/>
        </p:nvGrpSpPr>
        <p:grpSpPr bwMode="auto">
          <a:xfrm>
            <a:off x="1928813" y="4786313"/>
            <a:ext cx="1079500" cy="1543050"/>
            <a:chOff x="1979712" y="5013176"/>
            <a:chExt cx="1080120" cy="1542261"/>
          </a:xfrm>
        </p:grpSpPr>
        <p:pic>
          <p:nvPicPr>
            <p:cNvPr id="28687" name="Рисунок 6" descr="звонк мягк 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79712" y="5013176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Прямоугольник 13"/>
            <p:cNvSpPr/>
            <p:nvPr/>
          </p:nvSpPr>
          <p:spPr>
            <a:xfrm>
              <a:off x="2257589" y="5589240"/>
              <a:ext cx="61266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4" name="Группа 23"/>
          <p:cNvGrpSpPr>
            <a:grpSpLocks/>
          </p:cNvGrpSpPr>
          <p:nvPr/>
        </p:nvGrpSpPr>
        <p:grpSpPr bwMode="auto">
          <a:xfrm>
            <a:off x="3929063" y="5000625"/>
            <a:ext cx="1182687" cy="1347788"/>
            <a:chOff x="3995936" y="5157192"/>
            <a:chExt cx="1183382" cy="1347041"/>
          </a:xfrm>
        </p:grpSpPr>
        <p:pic>
          <p:nvPicPr>
            <p:cNvPr id="28685" name="Рисунок 8" descr="глухо мягк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95936" y="5157192"/>
              <a:ext cx="1183382" cy="1347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Прямоугольник 14"/>
            <p:cNvSpPr/>
            <p:nvPr/>
          </p:nvSpPr>
          <p:spPr>
            <a:xfrm>
              <a:off x="4301347" y="5395863"/>
              <a:ext cx="59503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Ч</a:t>
              </a:r>
              <a:endParaRPr lang="ru-RU" sz="4400" b="1" dirty="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5" name="Группа 24"/>
          <p:cNvGrpSpPr>
            <a:grpSpLocks/>
          </p:cNvGrpSpPr>
          <p:nvPr/>
        </p:nvGrpSpPr>
        <p:grpSpPr bwMode="auto">
          <a:xfrm>
            <a:off x="6286500" y="4929188"/>
            <a:ext cx="1182688" cy="1347787"/>
            <a:chOff x="6300192" y="5157192"/>
            <a:chExt cx="1183382" cy="1347041"/>
          </a:xfrm>
        </p:grpSpPr>
        <p:pic>
          <p:nvPicPr>
            <p:cNvPr id="28683" name="Рисунок 9" descr="глухо мягк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5157192"/>
              <a:ext cx="1183382" cy="1347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Прямоугольник 15"/>
            <p:cNvSpPr/>
            <p:nvPr/>
          </p:nvSpPr>
          <p:spPr>
            <a:xfrm>
              <a:off x="6469475" y="5323855"/>
              <a:ext cx="80342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Щ</a:t>
              </a:r>
              <a:endParaRPr lang="ru-RU" sz="4400" b="1" dirty="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0" y="357166"/>
            <a:ext cx="9144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Все согласные звуки бывают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 твёрдыми и мягкими, кроме: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57158" y="4071942"/>
            <a:ext cx="5214942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всегда мягких: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3000"/>
                            </p:stCondLst>
                            <p:childTnLst>
                              <p:par>
                                <p:cTn id="85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2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32" descr="Копия 17563_1.jpg"/>
          <p:cNvPicPr>
            <a:picLocks noChangeAspect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42910" y="500042"/>
            <a:ext cx="757182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2700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Буквы</a:t>
            </a:r>
            <a:r>
              <a:rPr lang="ru-RU" sz="32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 </a:t>
            </a:r>
            <a:r>
              <a:rPr lang="ru-RU" sz="32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Е Ё Ю Я </a:t>
            </a:r>
            <a:r>
              <a:rPr lang="ru-RU" sz="3200" b="1" dirty="0">
                <a:ln w="12700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обозначают 2 звука: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3075" y="3284984"/>
            <a:ext cx="5549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Е</a:t>
            </a:r>
            <a:endParaRPr lang="ru-RU" sz="4800" dirty="0">
              <a:ln w="12700" cmpd="sng">
                <a:solidFill>
                  <a:srgbClr val="FF0000"/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3284984"/>
            <a:ext cx="5549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Ё</a:t>
            </a:r>
            <a:endParaRPr lang="ru-RU" sz="4800" dirty="0">
              <a:ln w="12700" cmpd="sng">
                <a:solidFill>
                  <a:srgbClr val="FF0000"/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5443" y="4941168"/>
            <a:ext cx="8787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Ю</a:t>
            </a:r>
            <a:endParaRPr lang="ru-RU" sz="4800" dirty="0">
              <a:ln w="12700" cmpd="sng">
                <a:solidFill>
                  <a:srgbClr val="FF0000"/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4941168"/>
            <a:ext cx="6158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Я</a:t>
            </a:r>
            <a:endParaRPr lang="ru-RU" sz="4800" dirty="0">
              <a:ln w="12700" cmpd="sng">
                <a:solidFill>
                  <a:srgbClr val="FF0000"/>
                </a:solidFill>
                <a:prstDash val="solid"/>
              </a:ln>
              <a:latin typeface="+mn-lt"/>
              <a:cs typeface="+mn-cs"/>
            </a:endParaRPr>
          </a:p>
        </p:txBody>
      </p:sp>
      <p:grpSp>
        <p:nvGrpSpPr>
          <p:cNvPr id="37" name="Группа 36"/>
          <p:cNvGrpSpPr>
            <a:grpSpLocks/>
          </p:cNvGrpSpPr>
          <p:nvPr/>
        </p:nvGrpSpPr>
        <p:grpSpPr bwMode="auto">
          <a:xfrm>
            <a:off x="1692275" y="2924175"/>
            <a:ext cx="1079500" cy="1543050"/>
            <a:chOff x="1691680" y="2924944"/>
            <a:chExt cx="1080120" cy="1542261"/>
          </a:xfrm>
        </p:grpSpPr>
        <p:pic>
          <p:nvPicPr>
            <p:cNvPr id="29734" name="Рисунок 9" descr="звонк мягк 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91680" y="2924944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Прямоугольник 16"/>
            <p:cNvSpPr/>
            <p:nvPr/>
          </p:nvSpPr>
          <p:spPr>
            <a:xfrm>
              <a:off x="1969558" y="3501008"/>
              <a:ext cx="61266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0" name="Группа 39"/>
          <p:cNvGrpSpPr>
            <a:grpSpLocks/>
          </p:cNvGrpSpPr>
          <p:nvPr/>
        </p:nvGrpSpPr>
        <p:grpSpPr bwMode="auto">
          <a:xfrm>
            <a:off x="3132138" y="3284538"/>
            <a:ext cx="1084262" cy="1152525"/>
            <a:chOff x="3131840" y="3284984"/>
            <a:chExt cx="1085198" cy="1152128"/>
          </a:xfrm>
        </p:grpSpPr>
        <p:pic>
          <p:nvPicPr>
            <p:cNvPr id="29732" name="Рисунок 14" descr="гласн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31840" y="3284984"/>
              <a:ext cx="1085198" cy="115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Прямоугольник 17"/>
            <p:cNvSpPr/>
            <p:nvPr/>
          </p:nvSpPr>
          <p:spPr>
            <a:xfrm>
              <a:off x="3376983" y="3284984"/>
              <a:ext cx="58702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Э</a:t>
              </a:r>
              <a:endParaRPr lang="ru-RU" sz="4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116013" y="3317875"/>
            <a:ext cx="6477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=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700338" y="3357563"/>
            <a:ext cx="431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+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168400" y="4941888"/>
            <a:ext cx="5953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=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2843213" y="4941888"/>
            <a:ext cx="5953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+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6875463" y="3317875"/>
            <a:ext cx="5953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+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6875463" y="5013325"/>
            <a:ext cx="59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+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5219700" y="3357563"/>
            <a:ext cx="5953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=</a:t>
            </a:r>
            <a:endParaRPr lang="ru-RU" sz="4800" b="1">
              <a:latin typeface="Constantia" pitchFamily="18" charset="0"/>
            </a:endParaRP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5292725" y="5013325"/>
            <a:ext cx="593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latin typeface="Constantia" pitchFamily="18" charset="0"/>
              </a:rPr>
              <a:t>=</a:t>
            </a:r>
            <a:endParaRPr lang="ru-RU" sz="4800" b="1">
              <a:latin typeface="Constantia" pitchFamily="18" charset="0"/>
            </a:endParaRPr>
          </a:p>
        </p:txBody>
      </p:sp>
      <p:grpSp>
        <p:nvGrpSpPr>
          <p:cNvPr id="42" name="Группа 41"/>
          <p:cNvGrpSpPr>
            <a:grpSpLocks/>
          </p:cNvGrpSpPr>
          <p:nvPr/>
        </p:nvGrpSpPr>
        <p:grpSpPr bwMode="auto">
          <a:xfrm>
            <a:off x="3276600" y="5013325"/>
            <a:ext cx="1084263" cy="1152525"/>
            <a:chOff x="3275856" y="5013176"/>
            <a:chExt cx="1085198" cy="1152128"/>
          </a:xfrm>
        </p:grpSpPr>
        <p:pic>
          <p:nvPicPr>
            <p:cNvPr id="29730" name="Рисунок 15" descr="гласн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5013176"/>
              <a:ext cx="1085198" cy="115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3520198" y="5013176"/>
              <a:ext cx="561372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У</a:t>
              </a:r>
              <a:endParaRPr lang="ru-RU" sz="4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9" name="Группа 38"/>
          <p:cNvGrpSpPr>
            <a:grpSpLocks/>
          </p:cNvGrpSpPr>
          <p:nvPr/>
        </p:nvGrpSpPr>
        <p:grpSpPr bwMode="auto">
          <a:xfrm>
            <a:off x="7451725" y="3284538"/>
            <a:ext cx="1085850" cy="1152525"/>
            <a:chOff x="7452320" y="3284984"/>
            <a:chExt cx="1085198" cy="1152128"/>
          </a:xfrm>
        </p:grpSpPr>
        <p:pic>
          <p:nvPicPr>
            <p:cNvPr id="29728" name="Рисунок 13" descr="гласн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52320" y="3284984"/>
              <a:ext cx="1085198" cy="115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Прямоугольник 27"/>
            <p:cNvSpPr/>
            <p:nvPr/>
          </p:nvSpPr>
          <p:spPr>
            <a:xfrm>
              <a:off x="7628817" y="3284984"/>
              <a:ext cx="694421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О</a:t>
              </a:r>
              <a:endParaRPr lang="ru-RU" sz="48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4" name="Группа 43"/>
          <p:cNvGrpSpPr>
            <a:grpSpLocks/>
          </p:cNvGrpSpPr>
          <p:nvPr/>
        </p:nvGrpSpPr>
        <p:grpSpPr bwMode="auto">
          <a:xfrm>
            <a:off x="7451725" y="4941888"/>
            <a:ext cx="1085850" cy="1150937"/>
            <a:chOff x="7452320" y="4941168"/>
            <a:chExt cx="1085198" cy="1152128"/>
          </a:xfrm>
        </p:grpSpPr>
        <p:pic>
          <p:nvPicPr>
            <p:cNvPr id="29726" name="Рисунок 12" descr="гласн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52320" y="4941168"/>
              <a:ext cx="1085198" cy="115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Прямоугольник 28"/>
            <p:cNvSpPr/>
            <p:nvPr/>
          </p:nvSpPr>
          <p:spPr>
            <a:xfrm>
              <a:off x="7662734" y="4941168"/>
              <a:ext cx="596638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8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А</a:t>
              </a:r>
              <a:endParaRPr lang="ru-RU" sz="48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1" name="Группа 40"/>
          <p:cNvGrpSpPr>
            <a:grpSpLocks/>
          </p:cNvGrpSpPr>
          <p:nvPr/>
        </p:nvGrpSpPr>
        <p:grpSpPr bwMode="auto">
          <a:xfrm>
            <a:off x="1763713" y="4652963"/>
            <a:ext cx="1079500" cy="1543050"/>
            <a:chOff x="1763688" y="4653136"/>
            <a:chExt cx="1080120" cy="1542261"/>
          </a:xfrm>
        </p:grpSpPr>
        <p:pic>
          <p:nvPicPr>
            <p:cNvPr id="29724" name="Рисунок 8" descr="звонк мягк 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63688" y="4653136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Прямоугольник 29"/>
            <p:cNvSpPr/>
            <p:nvPr/>
          </p:nvSpPr>
          <p:spPr>
            <a:xfrm>
              <a:off x="2051720" y="5241394"/>
              <a:ext cx="55977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B050"/>
                    </a:solidFill>
                    <a:prstDash val="solid"/>
                  </a:ln>
                  <a:solidFill>
                    <a:srgbClr val="00B05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5867400" y="2924175"/>
            <a:ext cx="1081088" cy="1543050"/>
            <a:chOff x="5868144" y="2924944"/>
            <a:chExt cx="1080120" cy="1542261"/>
          </a:xfrm>
        </p:grpSpPr>
        <p:pic>
          <p:nvPicPr>
            <p:cNvPr id="29722" name="Рисунок 10" descr="звонк мягк 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68144" y="2924944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Прямоугольник 30"/>
            <p:cNvSpPr/>
            <p:nvPr/>
          </p:nvSpPr>
          <p:spPr>
            <a:xfrm>
              <a:off x="6129727" y="3513202"/>
              <a:ext cx="61266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B05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B05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3" name="Группа 42"/>
          <p:cNvGrpSpPr>
            <a:grpSpLocks/>
          </p:cNvGrpSpPr>
          <p:nvPr/>
        </p:nvGrpSpPr>
        <p:grpSpPr bwMode="auto">
          <a:xfrm>
            <a:off x="5867400" y="4581525"/>
            <a:ext cx="1081088" cy="1541463"/>
            <a:chOff x="5868144" y="4581128"/>
            <a:chExt cx="1080120" cy="1542261"/>
          </a:xfrm>
        </p:grpSpPr>
        <p:pic>
          <p:nvPicPr>
            <p:cNvPr id="29720" name="Рисунок 11" descr="звонк мягк 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68144" y="4581128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Прямоугольник 31"/>
            <p:cNvSpPr/>
            <p:nvPr/>
          </p:nvSpPr>
          <p:spPr>
            <a:xfrm>
              <a:off x="6129727" y="5157192"/>
              <a:ext cx="61266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9900"/>
                    </a:solidFill>
                    <a:prstDash val="solid"/>
                  </a:ln>
                  <a:solidFill>
                    <a:srgbClr val="00990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9900"/>
                  </a:solidFill>
                  <a:prstDash val="solid"/>
                </a:ln>
                <a:solidFill>
                  <a:srgbClr val="0099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5" name="Прямоугольник 34"/>
          <p:cNvSpPr/>
          <p:nvPr/>
        </p:nvSpPr>
        <p:spPr>
          <a:xfrm>
            <a:off x="571472" y="1214422"/>
            <a:ext cx="778671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200" b="1" dirty="0">
                <a:ln w="12700" cmpd="sng">
                  <a:solidFill>
                    <a:sysClr val="windowText" lastClr="000000"/>
                  </a:solidFill>
                  <a:prstDash val="solid"/>
                </a:ln>
                <a:latin typeface="+mn-lt"/>
                <a:cs typeface="+mn-cs"/>
              </a:rPr>
              <a:t>в начале слова  (ёжик, яма)</a:t>
            </a:r>
          </a:p>
          <a:p>
            <a:pPr marL="261938" indent="-2619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200" b="1" dirty="0">
                <a:ln w="12700" cmpd="sng">
                  <a:solidFill>
                    <a:sysClr val="windowText" lastClr="000000"/>
                  </a:solidFill>
                  <a:prstDash val="solid"/>
                </a:ln>
                <a:latin typeface="+mn-lt"/>
                <a:cs typeface="+mn-cs"/>
              </a:rPr>
              <a:t>после гласного (заяц, приют)</a:t>
            </a:r>
            <a:endParaRPr lang="en-US" sz="3200" b="1" dirty="0">
              <a:ln w="12700" cmpd="sng">
                <a:solidFill>
                  <a:sysClr val="windowText" lastClr="000000"/>
                </a:solidFill>
                <a:prstDash val="solid"/>
              </a:ln>
              <a:latin typeface="+mn-lt"/>
              <a:cs typeface="+mn-cs"/>
            </a:endParaRPr>
          </a:p>
          <a:p>
            <a:pPr marL="98425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200" b="1" dirty="0">
                <a:ln w="12700" cmpd="sng">
                  <a:solidFill>
                    <a:sysClr val="windowText" lastClr="000000"/>
                  </a:solidFill>
                  <a:prstDash val="solid"/>
                </a:ln>
                <a:latin typeface="+mn-lt"/>
                <a:cs typeface="+mn-cs"/>
              </a:rPr>
              <a:t>после букв Ь Ъ (вьюга, въезд)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1500"/>
                            </p:stCondLst>
                            <p:childTnLst>
                              <p:par>
                                <p:cTn id="9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5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3500"/>
                            </p:stCondLst>
                            <p:childTnLst>
                              <p:par>
                                <p:cTn id="1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5500"/>
                            </p:stCondLst>
                            <p:childTnLst>
                              <p:par>
                                <p:cTn id="20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7500"/>
                            </p:stCondLst>
                            <p:childTnLst>
                              <p:par>
                                <p:cTn id="2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9500"/>
                            </p:stCondLst>
                            <p:childTnLst>
                              <p:par>
                                <p:cTn id="2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6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33500"/>
                            </p:stCondLst>
                            <p:childTnLst>
                              <p:par>
                                <p:cTn id="2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35500"/>
                            </p:stCondLst>
                            <p:childTnLst>
                              <p:par>
                                <p:cTn id="29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37500"/>
                            </p:stCondLst>
                            <p:childTnLst>
                              <p:par>
                                <p:cTn id="3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39500"/>
                            </p:stCondLst>
                            <p:childTnLst>
                              <p:par>
                                <p:cTn id="3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3" descr="Копия 17563_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1714488"/>
            <a:ext cx="22429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Буквы </a:t>
            </a:r>
            <a:endParaRPr lang="ru-RU" sz="48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143248"/>
            <a:ext cx="68126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не обозначают звуков</a:t>
            </a:r>
            <a:endParaRPr lang="ru-RU" sz="48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8792" y="1580704"/>
            <a:ext cx="68480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Ь</a:t>
            </a:r>
            <a:endParaRPr lang="ru-RU" sz="6000" dirty="0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1500174"/>
            <a:ext cx="500066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Ъ</a:t>
            </a:r>
            <a:endParaRPr lang="ru-RU" sz="6000" dirty="0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1714488"/>
            <a:ext cx="5886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</a:t>
            </a:r>
            <a:endParaRPr lang="ru-RU" sz="4800" b="1" dirty="0">
              <a:ln w="10541" cmpd="sng">
                <a:solidFill>
                  <a:schemeClr val="tx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5" descr="Копия 17563_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714480" y="571480"/>
            <a:ext cx="621507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ЗВУКИ</a:t>
            </a:r>
          </a:p>
        </p:txBody>
      </p:sp>
      <p:pic>
        <p:nvPicPr>
          <p:cNvPr id="8" name="Рисунок 7" descr="human-ear-clip-art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2786063"/>
            <a:ext cx="2071688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mouth__big_smile_hg_clr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63" y="3071813"/>
            <a:ext cx="2971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5643570" y="1714488"/>
            <a:ext cx="28575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 слышим</a:t>
            </a:r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1714488"/>
            <a:ext cx="342902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произносим</a:t>
            </a:r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7" descr="Копия 17563_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1438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67544" y="476672"/>
            <a:ext cx="82809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БУКВЫ</a:t>
            </a:r>
          </a:p>
        </p:txBody>
      </p:sp>
      <p:grpSp>
        <p:nvGrpSpPr>
          <p:cNvPr id="12" name="Группа 11"/>
          <p:cNvGrpSpPr>
            <a:grpSpLocks/>
          </p:cNvGrpSpPr>
          <p:nvPr/>
        </p:nvGrpSpPr>
        <p:grpSpPr bwMode="auto">
          <a:xfrm>
            <a:off x="574675" y="2603500"/>
            <a:ext cx="2571750" cy="1765300"/>
            <a:chOff x="575177" y="2602971"/>
            <a:chExt cx="2571768" cy="1765074"/>
          </a:xfrm>
        </p:grpSpPr>
        <p:sp>
          <p:nvSpPr>
            <p:cNvPr id="10" name="Овал 9"/>
            <p:cNvSpPr/>
            <p:nvPr/>
          </p:nvSpPr>
          <p:spPr>
            <a:xfrm>
              <a:off x="1286382" y="3142652"/>
              <a:ext cx="1143008" cy="78571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18" name="Рисунок 8" descr="homeeye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5177" y="2602971"/>
              <a:ext cx="2571768" cy="17650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" name="Рисунок 15" descr="25686547_2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13" y="2357438"/>
            <a:ext cx="14287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1301272304_alpha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63" y="2643188"/>
            <a:ext cx="290512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714348" y="1670320"/>
            <a:ext cx="1912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видим </a:t>
            </a:r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86050" y="1643050"/>
            <a:ext cx="2786082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пишем</a:t>
            </a:r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15074" y="1643050"/>
            <a:ext cx="20009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читаем</a:t>
            </a:r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7" descr="Копия 17563_1.jpg"/>
          <p:cNvPicPr>
            <a:picLocks noChangeAspect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27584" y="980728"/>
            <a:ext cx="639979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ЗВУКИ бывают:</a:t>
            </a:r>
            <a:endParaRPr lang="en-US" sz="5400" b="1" dirty="0">
              <a:ln w="10541" cmpd="sng">
                <a:solidFill>
                  <a:schemeClr val="tx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7" name="Рисунок 6" descr="гласн1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BFDFF"/>
              </a:clrFrom>
              <a:clrTo>
                <a:srgbClr val="FBFD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3" y="2214563"/>
            <a:ext cx="1223962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гл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4714875"/>
            <a:ext cx="11525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зв 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BFCFE"/>
              </a:clrFrom>
              <a:clrTo>
                <a:srgbClr val="FB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4357688"/>
            <a:ext cx="115887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00035" y="2571744"/>
            <a:ext cx="44291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гласные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4786322"/>
            <a:ext cx="44291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5400" b="1" dirty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согласные</a:t>
            </a:r>
            <a:endParaRPr lang="ru-RU" sz="5400" b="1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600"/>
                            </p:stCondLst>
                            <p:childTnLst>
                              <p:par>
                                <p:cTn id="10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600"/>
                            </p:stCondLst>
                            <p:childTnLst>
                              <p:par>
                                <p:cTn id="27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400"/>
                            </p:stCondLst>
                            <p:childTnLst>
                              <p:par>
                                <p:cTn id="32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400"/>
                            </p:stCondLst>
                            <p:childTnLst>
                              <p:par>
                                <p:cTn id="4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4" descr="Копия 17563_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67544" y="764704"/>
            <a:ext cx="835292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ГЛАСНЫЕ ЗВУКИ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571612"/>
            <a:ext cx="835292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мы произносим голосом,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929066"/>
            <a:ext cx="8352928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при их произношении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нет преграды</a:t>
            </a:r>
            <a:endParaRPr lang="ru-RU" sz="48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357430"/>
            <a:ext cx="835292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8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их можно петь  и тянуть,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6" descr="Копия 17563_1.jpg"/>
          <p:cNvPicPr>
            <a:picLocks noChangeAspect="1"/>
          </p:cNvPicPr>
          <p:nvPr/>
        </p:nvPicPr>
        <p:blipFill>
          <a:blip r:embed="rId2">
            <a:lum bright="48000"/>
          </a:blip>
          <a:srcRect/>
          <a:stretch>
            <a:fillRect/>
          </a:stretch>
        </p:blipFill>
        <p:spPr bwMode="auto">
          <a:xfrm>
            <a:off x="-71438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23728" y="620688"/>
            <a:ext cx="466127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Гласные звуки:</a:t>
            </a:r>
            <a:endParaRPr lang="ru-RU" sz="48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18" name="Группа 17"/>
          <p:cNvGrpSpPr>
            <a:grpSpLocks/>
          </p:cNvGrpSpPr>
          <p:nvPr/>
        </p:nvGrpSpPr>
        <p:grpSpPr bwMode="auto">
          <a:xfrm>
            <a:off x="755650" y="2133600"/>
            <a:ext cx="1649413" cy="1709738"/>
            <a:chOff x="755576" y="2132856"/>
            <a:chExt cx="1649537" cy="1709819"/>
          </a:xfrm>
        </p:grpSpPr>
        <p:pic>
          <p:nvPicPr>
            <p:cNvPr id="22547" name="Рисунок 3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5576" y="2132856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Прямоугольник 9"/>
            <p:cNvSpPr/>
            <p:nvPr/>
          </p:nvSpPr>
          <p:spPr>
            <a:xfrm>
              <a:off x="1228374" y="2276872"/>
              <a:ext cx="647934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А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9" name="Группа 18"/>
          <p:cNvGrpSpPr>
            <a:grpSpLocks/>
          </p:cNvGrpSpPr>
          <p:nvPr/>
        </p:nvGrpSpPr>
        <p:grpSpPr bwMode="auto">
          <a:xfrm>
            <a:off x="3708400" y="2133600"/>
            <a:ext cx="1649413" cy="1709738"/>
            <a:chOff x="3707904" y="2132856"/>
            <a:chExt cx="1649537" cy="1709819"/>
          </a:xfrm>
        </p:grpSpPr>
        <p:pic>
          <p:nvPicPr>
            <p:cNvPr id="22545" name="Рисунок 4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07904" y="2132856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4165473" y="2276872"/>
              <a:ext cx="758542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О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6588125" y="2133600"/>
            <a:ext cx="1649413" cy="1709738"/>
            <a:chOff x="6588224" y="2132856"/>
            <a:chExt cx="1649537" cy="1709819"/>
          </a:xfrm>
        </p:grpSpPr>
        <p:pic>
          <p:nvPicPr>
            <p:cNvPr id="22543" name="Рисунок 5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8224" y="2132856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Прямоугольник 12"/>
            <p:cNvSpPr/>
            <p:nvPr/>
          </p:nvSpPr>
          <p:spPr>
            <a:xfrm>
              <a:off x="7074647" y="2276872"/>
              <a:ext cx="647934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У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1" name="Группа 20"/>
          <p:cNvGrpSpPr>
            <a:grpSpLocks/>
          </p:cNvGrpSpPr>
          <p:nvPr/>
        </p:nvGrpSpPr>
        <p:grpSpPr bwMode="auto">
          <a:xfrm>
            <a:off x="785813" y="4214813"/>
            <a:ext cx="1649412" cy="1709737"/>
            <a:chOff x="785786" y="4214818"/>
            <a:chExt cx="1649537" cy="1709819"/>
          </a:xfrm>
        </p:grpSpPr>
        <p:pic>
          <p:nvPicPr>
            <p:cNvPr id="22541" name="Рисунок 6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85786" y="4214818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Прямоугольник 13"/>
            <p:cNvSpPr/>
            <p:nvPr/>
          </p:nvSpPr>
          <p:spPr>
            <a:xfrm>
              <a:off x="1181223" y="4449886"/>
              <a:ext cx="761747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И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2" name="Группа 21"/>
          <p:cNvGrpSpPr>
            <a:grpSpLocks/>
          </p:cNvGrpSpPr>
          <p:nvPr/>
        </p:nvGrpSpPr>
        <p:grpSpPr bwMode="auto">
          <a:xfrm>
            <a:off x="3714750" y="4292600"/>
            <a:ext cx="1649413" cy="1709738"/>
            <a:chOff x="3714551" y="4293096"/>
            <a:chExt cx="1649537" cy="1709819"/>
          </a:xfrm>
        </p:grpSpPr>
        <p:pic>
          <p:nvPicPr>
            <p:cNvPr id="22539" name="Рисунок 7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14551" y="4293096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Прямоугольник 14"/>
            <p:cNvSpPr/>
            <p:nvPr/>
          </p:nvSpPr>
          <p:spPr>
            <a:xfrm>
              <a:off x="4131136" y="4437112"/>
              <a:ext cx="856325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Ы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3" name="Группа 22"/>
          <p:cNvGrpSpPr>
            <a:grpSpLocks/>
          </p:cNvGrpSpPr>
          <p:nvPr/>
        </p:nvGrpSpPr>
        <p:grpSpPr bwMode="auto">
          <a:xfrm>
            <a:off x="6588125" y="4365625"/>
            <a:ext cx="1649413" cy="1709738"/>
            <a:chOff x="6588224" y="4365104"/>
            <a:chExt cx="1649537" cy="1709819"/>
          </a:xfrm>
        </p:grpSpPr>
        <p:pic>
          <p:nvPicPr>
            <p:cNvPr id="22537" name="Рисунок 8" descr="гласн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DFF"/>
                </a:clrFrom>
                <a:clrTo>
                  <a:srgbClr val="FB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88224" y="4365104"/>
              <a:ext cx="1649537" cy="170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Прямоугольник 15"/>
            <p:cNvSpPr/>
            <p:nvPr/>
          </p:nvSpPr>
          <p:spPr>
            <a:xfrm>
              <a:off x="7110852" y="4521894"/>
              <a:ext cx="678392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5400" b="1" dirty="0">
                  <a:ln w="10541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latin typeface="+mn-lt"/>
                  <a:cs typeface="+mn-cs"/>
                </a:rPr>
                <a:t>Э</a:t>
              </a:r>
              <a:endPara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3" descr="Копия 17563_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1357298"/>
            <a:ext cx="8419484" cy="3477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мы произносим при помощи:</a:t>
            </a:r>
          </a:p>
          <a:p>
            <a:pPr lvl="7"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губ, </a:t>
            </a:r>
          </a:p>
          <a:p>
            <a:pPr lvl="7"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языка, </a:t>
            </a:r>
          </a:p>
          <a:p>
            <a:pPr lvl="7"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зубов, </a:t>
            </a:r>
          </a:p>
          <a:p>
            <a:pPr lvl="7">
              <a:buFont typeface="Wingdings" pitchFamily="2" charset="2"/>
              <a:buChar char="ü"/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нёба,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500042"/>
            <a:ext cx="58458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СОГЛАСНЫЕ ЗВУКИ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4857760"/>
            <a:ext cx="6452407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при их произношении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есть преграда</a:t>
            </a:r>
            <a:endParaRPr lang="ru-RU" sz="44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9" descr="Копия 17563_1.jpg"/>
          <p:cNvPicPr>
            <a:picLocks noChangeAspect="1"/>
          </p:cNvPicPr>
          <p:nvPr/>
        </p:nvPicPr>
        <p:blipFill>
          <a:blip r:embed="rId2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357158" y="2643182"/>
            <a:ext cx="335758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звонкие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СОГЛАСНЫЕ ЗВУКИ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делятся на:                </a:t>
            </a:r>
          </a:p>
        </p:txBody>
      </p:sp>
      <p:pic>
        <p:nvPicPr>
          <p:cNvPr id="4" name="Рисунок 3" descr="зв 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BFCFE"/>
              </a:clrFrom>
              <a:clrTo>
                <a:srgbClr val="FB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2349500"/>
            <a:ext cx="1081088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гл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BFDFF"/>
              </a:clrFrom>
              <a:clrTo>
                <a:srgbClr val="FBFD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850" y="2492375"/>
            <a:ext cx="107950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т 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BFCFE"/>
              </a:clrFrom>
              <a:clrTo>
                <a:srgbClr val="FB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938" y="3860800"/>
            <a:ext cx="1008062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глухо тв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BFDFF"/>
              </a:clrFrom>
              <a:clrTo>
                <a:srgbClr val="FBFD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13275" y="4035425"/>
            <a:ext cx="111125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мя 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BFCFE"/>
              </a:clrFrom>
              <a:clrTo>
                <a:srgbClr val="FB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5963" y="4797425"/>
            <a:ext cx="1116012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м.jpg"/>
          <p:cNvPicPr>
            <a:picLocks noChangeAspect="1"/>
          </p:cNvPicPr>
          <p:nvPr/>
        </p:nvPicPr>
        <p:blipFill>
          <a:blip r:embed="rId8">
            <a:clrChange>
              <a:clrFrom>
                <a:srgbClr val="FBFDFF"/>
              </a:clrFrom>
              <a:clrTo>
                <a:srgbClr val="FBFD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13" y="5072063"/>
            <a:ext cx="10795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357158" y="4214818"/>
            <a:ext cx="3286148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твёрдые</a:t>
            </a:r>
            <a:endParaRPr lang="ru-RU" sz="4800" b="1" dirty="0">
              <a:ln w="10541" cmpd="sng">
                <a:solidFill>
                  <a:schemeClr val="tx1"/>
                </a:solidFill>
                <a:prstDash val="solid"/>
              </a:ln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14876" y="2643182"/>
            <a:ext cx="3213611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и глухие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14546" y="5357826"/>
            <a:ext cx="328314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и мягкие</a:t>
            </a:r>
            <a:endParaRPr lang="ru-RU" sz="4800" b="1" dirty="0">
              <a:ln w="10541" cmpd="sng">
                <a:solidFill>
                  <a:schemeClr val="tx1"/>
                </a:solidFill>
                <a:prstDash val="solid"/>
              </a:ln>
              <a:latin typeface="+mn-lt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7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0"/>
                            </p:stCondLst>
                            <p:childTnLst>
                              <p:par>
                                <p:cTn id="91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7000"/>
                            </p:stCondLst>
                            <p:childTnLst>
                              <p:par>
                                <p:cTn id="9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29" descr="Копия 17563_1.jpg"/>
          <p:cNvPicPr>
            <a:picLocks noChangeAspect="1"/>
          </p:cNvPicPr>
          <p:nvPr/>
        </p:nvPicPr>
        <p:blipFill>
          <a:blip r:embed="rId2">
            <a:lum bright="60000"/>
          </a:blip>
          <a:srcRect/>
          <a:stretch>
            <a:fillRect/>
          </a:stretch>
        </p:blipFill>
        <p:spPr bwMode="auto">
          <a:xfrm>
            <a:off x="-71438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42976" y="428604"/>
            <a:ext cx="677320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Согласные </a:t>
            </a:r>
            <a:r>
              <a:rPr lang="ru-RU" sz="4000" b="1" dirty="0">
                <a:ln w="10541" cmpd="sng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звонкие</a:t>
            </a:r>
            <a:r>
              <a:rPr lang="ru-RU" sz="40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звуки:</a:t>
            </a:r>
            <a:endParaRPr lang="ru-RU" sz="4000" b="1" dirty="0">
              <a:ln w="10541" cmpd="sng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31" name="Группа 30"/>
          <p:cNvGrpSpPr>
            <a:grpSpLocks/>
          </p:cNvGrpSpPr>
          <p:nvPr/>
        </p:nvGrpSpPr>
        <p:grpSpPr bwMode="auto">
          <a:xfrm>
            <a:off x="684213" y="1268413"/>
            <a:ext cx="1108075" cy="1582737"/>
            <a:chOff x="683568" y="1268760"/>
            <a:chExt cx="1108554" cy="1582861"/>
          </a:xfrm>
        </p:grpSpPr>
        <p:pic>
          <p:nvPicPr>
            <p:cNvPr id="26658" name="Рисунок 4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3568" y="1268760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Прямоугольник 5"/>
            <p:cNvSpPr/>
            <p:nvPr/>
          </p:nvSpPr>
          <p:spPr>
            <a:xfrm>
              <a:off x="966791" y="1772816"/>
              <a:ext cx="558166" cy="7694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Б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2" name="Группа 31"/>
          <p:cNvGrpSpPr>
            <a:grpSpLocks/>
          </p:cNvGrpSpPr>
          <p:nvPr/>
        </p:nvGrpSpPr>
        <p:grpSpPr bwMode="auto">
          <a:xfrm>
            <a:off x="2700338" y="1268413"/>
            <a:ext cx="1108075" cy="1582737"/>
            <a:chOff x="2699792" y="1268760"/>
            <a:chExt cx="1108554" cy="1582861"/>
          </a:xfrm>
        </p:grpSpPr>
        <p:pic>
          <p:nvPicPr>
            <p:cNvPr id="26656" name="Рисунок 6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99792" y="1268760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Прямоугольник 13"/>
            <p:cNvSpPr/>
            <p:nvPr/>
          </p:nvSpPr>
          <p:spPr>
            <a:xfrm>
              <a:off x="2983015" y="1772816"/>
              <a:ext cx="558166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В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3" name="Группа 32"/>
          <p:cNvGrpSpPr>
            <a:grpSpLocks/>
          </p:cNvGrpSpPr>
          <p:nvPr/>
        </p:nvGrpSpPr>
        <p:grpSpPr bwMode="auto">
          <a:xfrm>
            <a:off x="4716463" y="1268413"/>
            <a:ext cx="1108075" cy="1582737"/>
            <a:chOff x="4716016" y="1268760"/>
            <a:chExt cx="1108554" cy="1582861"/>
          </a:xfrm>
        </p:grpSpPr>
        <p:pic>
          <p:nvPicPr>
            <p:cNvPr id="26654" name="Рисунок 7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16016" y="1268760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Прямоугольник 14"/>
            <p:cNvSpPr/>
            <p:nvPr/>
          </p:nvSpPr>
          <p:spPr>
            <a:xfrm>
              <a:off x="5012865" y="1772816"/>
              <a:ext cx="50366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Г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6732588" y="1268413"/>
            <a:ext cx="1108075" cy="1582737"/>
            <a:chOff x="6732240" y="1268760"/>
            <a:chExt cx="1108554" cy="1582861"/>
          </a:xfrm>
        </p:grpSpPr>
        <p:pic>
          <p:nvPicPr>
            <p:cNvPr id="26652" name="Рисунок 8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32240" y="1268760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Прямоугольник 15"/>
            <p:cNvSpPr/>
            <p:nvPr/>
          </p:nvSpPr>
          <p:spPr>
            <a:xfrm>
              <a:off x="7005044" y="1723455"/>
              <a:ext cx="59824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Д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5" name="Группа 34"/>
          <p:cNvGrpSpPr>
            <a:grpSpLocks/>
          </p:cNvGrpSpPr>
          <p:nvPr/>
        </p:nvGrpSpPr>
        <p:grpSpPr bwMode="auto">
          <a:xfrm>
            <a:off x="428625" y="3143250"/>
            <a:ext cx="1101725" cy="1573213"/>
            <a:chOff x="683568" y="3224679"/>
            <a:chExt cx="1101279" cy="1572473"/>
          </a:xfrm>
        </p:grpSpPr>
        <p:pic>
          <p:nvPicPr>
            <p:cNvPr id="26650" name="Рисунок 28" descr="звонк тв 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3568" y="3224679"/>
              <a:ext cx="1101279" cy="1572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Прямоугольник 16"/>
            <p:cNvSpPr/>
            <p:nvPr/>
          </p:nvSpPr>
          <p:spPr>
            <a:xfrm>
              <a:off x="865127" y="3739679"/>
              <a:ext cx="78419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Ж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6572250" y="3143250"/>
            <a:ext cx="1108075" cy="1582738"/>
            <a:chOff x="6804248" y="3140968"/>
            <a:chExt cx="1108554" cy="1582861"/>
          </a:xfrm>
        </p:grpSpPr>
        <p:pic>
          <p:nvPicPr>
            <p:cNvPr id="26648" name="Рисунок 11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04248" y="3140968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Прямоугольник 17"/>
            <p:cNvSpPr/>
            <p:nvPr/>
          </p:nvSpPr>
          <p:spPr>
            <a:xfrm>
              <a:off x="7084265" y="3645024"/>
              <a:ext cx="60305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Л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7" name="Группа 36"/>
          <p:cNvGrpSpPr>
            <a:grpSpLocks/>
          </p:cNvGrpSpPr>
          <p:nvPr/>
        </p:nvGrpSpPr>
        <p:grpSpPr bwMode="auto">
          <a:xfrm>
            <a:off x="4714875" y="3214688"/>
            <a:ext cx="1079500" cy="1543050"/>
            <a:chOff x="4788024" y="3212976"/>
            <a:chExt cx="1080120" cy="1542261"/>
          </a:xfrm>
        </p:grpSpPr>
        <p:pic>
          <p:nvPicPr>
            <p:cNvPr id="26646" name="Рисунок 21" descr="звонк мягк 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88024" y="3212976"/>
              <a:ext cx="1080120" cy="1542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Прямоугольник 18"/>
            <p:cNvSpPr/>
            <p:nvPr/>
          </p:nvSpPr>
          <p:spPr>
            <a:xfrm>
              <a:off x="5076056" y="3789040"/>
              <a:ext cx="55976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ln w="10541" cmpd="sng">
                    <a:solidFill>
                      <a:srgbClr val="00B050"/>
                    </a:solidFill>
                    <a:prstDash val="solid"/>
                  </a:ln>
                  <a:solidFill>
                    <a:srgbClr val="00B050"/>
                  </a:solidFill>
                  <a:latin typeface="+mn-lt"/>
                  <a:cs typeface="+mn-cs"/>
                </a:rPr>
                <a:t>Й</a:t>
              </a:r>
              <a:endParaRPr lang="ru-RU" sz="4000" b="1" dirty="0">
                <a:ln w="10541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9" name="Группа 38"/>
          <p:cNvGrpSpPr>
            <a:grpSpLocks/>
          </p:cNvGrpSpPr>
          <p:nvPr/>
        </p:nvGrpSpPr>
        <p:grpSpPr bwMode="auto">
          <a:xfrm>
            <a:off x="1643063" y="4786313"/>
            <a:ext cx="1108075" cy="1582737"/>
            <a:chOff x="1691680" y="4941168"/>
            <a:chExt cx="1108554" cy="1582861"/>
          </a:xfrm>
        </p:grpSpPr>
        <p:pic>
          <p:nvPicPr>
            <p:cNvPr id="26644" name="Рисунок 12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91680" y="4941168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Прямоугольник 23"/>
            <p:cNvSpPr/>
            <p:nvPr/>
          </p:nvSpPr>
          <p:spPr>
            <a:xfrm>
              <a:off x="1940576" y="5467871"/>
              <a:ext cx="71205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М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1" name="Группа 40"/>
          <p:cNvGrpSpPr>
            <a:grpSpLocks/>
          </p:cNvGrpSpPr>
          <p:nvPr/>
        </p:nvGrpSpPr>
        <p:grpSpPr bwMode="auto">
          <a:xfrm>
            <a:off x="3857625" y="4857750"/>
            <a:ext cx="1108075" cy="1582738"/>
            <a:chOff x="3779912" y="4941168"/>
            <a:chExt cx="1108554" cy="1582861"/>
          </a:xfrm>
        </p:grpSpPr>
        <p:pic>
          <p:nvPicPr>
            <p:cNvPr id="26642" name="Рисунок 10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79912" y="4941168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Прямоугольник 24"/>
            <p:cNvSpPr/>
            <p:nvPr/>
          </p:nvSpPr>
          <p:spPr>
            <a:xfrm>
              <a:off x="4022524" y="5445224"/>
              <a:ext cx="651140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Н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36" name="Группа 35"/>
          <p:cNvGrpSpPr>
            <a:grpSpLocks/>
          </p:cNvGrpSpPr>
          <p:nvPr/>
        </p:nvGrpSpPr>
        <p:grpSpPr bwMode="auto">
          <a:xfrm>
            <a:off x="2714625" y="3143250"/>
            <a:ext cx="1108075" cy="1582738"/>
            <a:chOff x="2771800" y="3212976"/>
            <a:chExt cx="1108554" cy="1582861"/>
          </a:xfrm>
        </p:grpSpPr>
        <p:pic>
          <p:nvPicPr>
            <p:cNvPr id="26640" name="Рисунок 25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71800" y="3212976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3091090" y="3717032"/>
              <a:ext cx="529312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00FF"/>
                  </a:solidFill>
                  <a:latin typeface="+mn-lt"/>
                  <a:cs typeface="+mn-cs"/>
                </a:rPr>
                <a:t>З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40" name="Группа 39"/>
          <p:cNvGrpSpPr>
            <a:grpSpLocks/>
          </p:cNvGrpSpPr>
          <p:nvPr/>
        </p:nvGrpSpPr>
        <p:grpSpPr bwMode="auto">
          <a:xfrm>
            <a:off x="6500813" y="4786313"/>
            <a:ext cx="1108075" cy="1582737"/>
            <a:chOff x="5724128" y="4941168"/>
            <a:chExt cx="1108554" cy="1582861"/>
          </a:xfrm>
        </p:grpSpPr>
        <p:pic>
          <p:nvPicPr>
            <p:cNvPr id="26638" name="Рисунок 19" descr="звонк тв мягк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BFCFE"/>
                </a:clrFrom>
                <a:clrTo>
                  <a:srgbClr val="FBFC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24128" y="4941168"/>
              <a:ext cx="1108554" cy="1582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Прямоугольник 27"/>
            <p:cNvSpPr/>
            <p:nvPr/>
          </p:nvSpPr>
          <p:spPr>
            <a:xfrm>
              <a:off x="6049293" y="5445224"/>
              <a:ext cx="546946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400" b="1" dirty="0">
                  <a:ln w="12700" cmpd="sng">
                    <a:solidFill>
                      <a:srgbClr val="0000FF"/>
                    </a:solidFill>
                    <a:prstDash val="solid"/>
                  </a:ln>
                  <a:solidFill>
                    <a:srgbClr val="0070C0"/>
                  </a:solidFill>
                  <a:latin typeface="+mn-lt"/>
                  <a:cs typeface="+mn-cs"/>
                </a:rPr>
                <a:t>Р</a:t>
              </a:r>
              <a:endParaRPr lang="ru-RU" sz="4400" b="1" dirty="0">
                <a:ln w="12700" cmpd="sng">
                  <a:solidFill>
                    <a:srgbClr val="0000FF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691</TotalTime>
  <Words>5</Words>
  <Application>Microsoft Office PowerPoint</Application>
  <PresentationFormat>Экран (4:3)</PresentationFormat>
  <Paragraphs>13</Paragraphs>
  <Slides>13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13</vt:i4>
      </vt:variant>
    </vt:vector>
  </HeadingPairs>
  <TitlesOfParts>
    <vt:vector size="29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Звуки-буквы</dc:title>
  <dc:creator>Булина Т.И.</dc:creator>
  <cp:lastModifiedBy>Job</cp:lastModifiedBy>
  <cp:revision>118</cp:revision>
  <dcterms:created xsi:type="dcterms:W3CDTF">2011-10-23T19:39:39Z</dcterms:created>
  <dcterms:modified xsi:type="dcterms:W3CDTF">2020-11-19T05:07:55Z</dcterms:modified>
</cp:coreProperties>
</file>