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otodes.ru/upload/img1347185843.jpg" TargetMode="External"/><Relationship Id="rId7" Type="http://schemas.openxmlformats.org/officeDocument/2006/relationships/hyperlink" Target="http://sharik-opt.com.ua/image/cache/data/folga-s-risunkom-figury/Anagram/nysha-500x500.jpe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-desktop.com/wps/Cartoons_Beautiful_house_in_the_cartoon_Kikoriki_085664_.jpg" TargetMode="External"/><Relationship Id="rId5" Type="http://schemas.openxmlformats.org/officeDocument/2006/relationships/hyperlink" Target="https://static1.bigstockphoto.com/6/7/1/large2/17653043.jpg" TargetMode="External"/><Relationship Id="rId4" Type="http://schemas.openxmlformats.org/officeDocument/2006/relationships/hyperlink" Target="https://zvooq.online/tracks/%D0%BF%D0%BE-%D0%B4%D0%BE%D1%80%D0%BE%D0%B3%D0%B5-%D1%81-%D0%BE%D0%B1%D0%BB%D0%B0%D0%BA%D0%B0%D0%BC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10825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Развитие элементарных математических представлений</a:t>
            </a:r>
            <a:b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НОД №7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75248"/>
            <a:ext cx="6400800" cy="1008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«В гости к Нюше»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44522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Кондратьева Е.М.</a:t>
            </a:r>
          </a:p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Воспитатель МАДОУ ЦРР </a:t>
            </a:r>
            <a:r>
              <a:rPr lang="ru-RU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детский сад №104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46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764704"/>
            <a:ext cx="7772400" cy="2016224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>
                <a:solidFill>
                  <a:srgbClr val="7030A0"/>
                </a:solidFill>
              </a:rPr>
              <a:t>Образовательно-развивающая задача: </a:t>
            </a:r>
            <a:r>
              <a:rPr lang="ru-RU" sz="2400" dirty="0">
                <a:solidFill>
                  <a:prstClr val="black"/>
                </a:solidFill>
              </a:rPr>
              <a:t>освоение действий использования условной меры при сравнении объектов по величине.</a:t>
            </a:r>
            <a:r>
              <a:rPr lang="ru-RU" sz="2400" dirty="0">
                <a:solidFill>
                  <a:srgbClr val="8064A2">
                    <a:lumMod val="75000"/>
                  </a:srgbClr>
                </a:solidFill>
              </a:rPr>
              <a:t/>
            </a:r>
            <a:br>
              <a:rPr lang="ru-RU" sz="2400" dirty="0">
                <a:solidFill>
                  <a:srgbClr val="8064A2">
                    <a:lumMod val="75000"/>
                  </a:srgbClr>
                </a:solidFill>
              </a:rPr>
            </a:br>
            <a:endParaRPr lang="ru-RU" sz="2400" dirty="0">
              <a:solidFill>
                <a:srgbClr val="8064A2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7776864" cy="1993912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</a:rPr>
              <a:t>Педагогическая задача</a:t>
            </a:r>
            <a:r>
              <a:rPr lang="ru-RU" sz="2400" b="1" dirty="0" smtClean="0">
                <a:solidFill>
                  <a:srgbClr val="7030A0"/>
                </a:solidFill>
              </a:rPr>
              <a:t>: </a:t>
            </a:r>
            <a:r>
              <a:rPr lang="ru-RU" sz="2400" dirty="0" smtClean="0">
                <a:solidFill>
                  <a:schemeClr val="tx1"/>
                </a:solidFill>
              </a:rPr>
              <a:t>создание ситуации необходимости использования условной меры при сравнении предметов по величине, ознакомление со способом использования условной меры (мерки).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25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010096" cy="30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3337" y="1340768"/>
            <a:ext cx="4470797" cy="210080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Привет! Ребята, меня Нюша пригласила в гости, но один боюсь идти . Я ведь могу заблудиться и не найти дороги к домику Нюши. Вы пойдете со мной? Тогда в путь.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3" name="Iz_m_f_Po_doroge_s_oblakami_-_Pesenka_iz_multika_Po_doroge_s_oblakami_Pro_druzej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04612" y="116632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3257" y="1124744"/>
            <a:ext cx="6490527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692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3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48" y="-315416"/>
            <a:ext cx="9137817" cy="714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72" t="5900" r="8410" b="13182"/>
          <a:stretch/>
        </p:blipFill>
        <p:spPr bwMode="auto">
          <a:xfrm>
            <a:off x="6183" y="1412777"/>
            <a:ext cx="3116435" cy="231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96"/>
          <a:stretch/>
        </p:blipFill>
        <p:spPr bwMode="auto">
          <a:xfrm>
            <a:off x="6166237" y="1412777"/>
            <a:ext cx="297776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08764" y="3560618"/>
            <a:ext cx="3800549" cy="2244437"/>
            <a:chOff x="4308764" y="3560618"/>
            <a:chExt cx="3800549" cy="2244437"/>
          </a:xfrm>
        </p:grpSpPr>
        <p:sp>
          <p:nvSpPr>
            <p:cNvPr id="21" name="Полилиния 20"/>
            <p:cNvSpPr/>
            <p:nvPr/>
          </p:nvSpPr>
          <p:spPr>
            <a:xfrm>
              <a:off x="4308764" y="3629891"/>
              <a:ext cx="3289708" cy="2175164"/>
            </a:xfrm>
            <a:custGeom>
              <a:avLst/>
              <a:gdLst>
                <a:gd name="connsiteX0" fmla="*/ 3103418 w 3289708"/>
                <a:gd name="connsiteY0" fmla="*/ 0 h 2175164"/>
                <a:gd name="connsiteX1" fmla="*/ 2951018 w 3289708"/>
                <a:gd name="connsiteY1" fmla="*/ 706582 h 2175164"/>
                <a:gd name="connsiteX2" fmla="*/ 0 w 3289708"/>
                <a:gd name="connsiteY2" fmla="*/ 2175164 h 2175164"/>
                <a:gd name="connsiteX3" fmla="*/ 0 w 3289708"/>
                <a:gd name="connsiteY3" fmla="*/ 2175164 h 217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9708" h="2175164">
                  <a:moveTo>
                    <a:pt x="3103418" y="0"/>
                  </a:moveTo>
                  <a:cubicBezTo>
                    <a:pt x="3285836" y="172027"/>
                    <a:pt x="3468254" y="344055"/>
                    <a:pt x="2951018" y="706582"/>
                  </a:cubicBezTo>
                  <a:cubicBezTo>
                    <a:pt x="2433782" y="1069109"/>
                    <a:pt x="0" y="2175164"/>
                    <a:pt x="0" y="2175164"/>
                  </a:cubicBezTo>
                  <a:lnTo>
                    <a:pt x="0" y="2175164"/>
                  </a:ln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237018" y="3560618"/>
              <a:ext cx="2872295" cy="2244437"/>
            </a:xfrm>
            <a:custGeom>
              <a:avLst/>
              <a:gdLst>
                <a:gd name="connsiteX0" fmla="*/ 2715491 w 2872295"/>
                <a:gd name="connsiteY0" fmla="*/ 0 h 2244437"/>
                <a:gd name="connsiteX1" fmla="*/ 2867891 w 2872295"/>
                <a:gd name="connsiteY1" fmla="*/ 415637 h 2244437"/>
                <a:gd name="connsiteX2" fmla="*/ 2563091 w 2872295"/>
                <a:gd name="connsiteY2" fmla="*/ 872837 h 2244437"/>
                <a:gd name="connsiteX3" fmla="*/ 983673 w 2872295"/>
                <a:gd name="connsiteY3" fmla="*/ 1759527 h 2244437"/>
                <a:gd name="connsiteX4" fmla="*/ 0 w 2872295"/>
                <a:gd name="connsiteY4" fmla="*/ 2244437 h 224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295" h="2244437">
                  <a:moveTo>
                    <a:pt x="2715491" y="0"/>
                  </a:moveTo>
                  <a:cubicBezTo>
                    <a:pt x="2804391" y="135082"/>
                    <a:pt x="2893291" y="270164"/>
                    <a:pt x="2867891" y="415637"/>
                  </a:cubicBezTo>
                  <a:cubicBezTo>
                    <a:pt x="2842491" y="561110"/>
                    <a:pt x="2877127" y="648855"/>
                    <a:pt x="2563091" y="872837"/>
                  </a:cubicBezTo>
                  <a:cubicBezTo>
                    <a:pt x="2249055" y="1096819"/>
                    <a:pt x="1410855" y="1530927"/>
                    <a:pt x="983673" y="1759527"/>
                  </a:cubicBezTo>
                  <a:cubicBezTo>
                    <a:pt x="556491" y="1988127"/>
                    <a:pt x="278245" y="2116282"/>
                    <a:pt x="0" y="2244437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29063" y="3546764"/>
            <a:ext cx="3621264" cy="2466109"/>
            <a:chOff x="729063" y="3546764"/>
            <a:chExt cx="3621264" cy="2466109"/>
          </a:xfrm>
        </p:grpSpPr>
        <p:sp>
          <p:nvSpPr>
            <p:cNvPr id="4" name="Полилиния 3"/>
            <p:cNvSpPr/>
            <p:nvPr/>
          </p:nvSpPr>
          <p:spPr>
            <a:xfrm>
              <a:off x="729063" y="3643745"/>
              <a:ext cx="3371882" cy="2369128"/>
            </a:xfrm>
            <a:custGeom>
              <a:avLst/>
              <a:gdLst>
                <a:gd name="connsiteX0" fmla="*/ 296173 w 3371882"/>
                <a:gd name="connsiteY0" fmla="*/ 0 h 2369128"/>
                <a:gd name="connsiteX1" fmla="*/ 19082 w 3371882"/>
                <a:gd name="connsiteY1" fmla="*/ 762000 h 2369128"/>
                <a:gd name="connsiteX2" fmla="*/ 767228 w 3371882"/>
                <a:gd name="connsiteY2" fmla="*/ 1330037 h 2369128"/>
                <a:gd name="connsiteX3" fmla="*/ 1778610 w 3371882"/>
                <a:gd name="connsiteY3" fmla="*/ 942110 h 2369128"/>
                <a:gd name="connsiteX4" fmla="*/ 2596028 w 3371882"/>
                <a:gd name="connsiteY4" fmla="*/ 1177637 h 2369128"/>
                <a:gd name="connsiteX5" fmla="*/ 2817701 w 3371882"/>
                <a:gd name="connsiteY5" fmla="*/ 1911928 h 2369128"/>
                <a:gd name="connsiteX6" fmla="*/ 3371882 w 3371882"/>
                <a:gd name="connsiteY6" fmla="*/ 2369128 h 236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882" h="2369128">
                  <a:moveTo>
                    <a:pt x="296173" y="0"/>
                  </a:moveTo>
                  <a:cubicBezTo>
                    <a:pt x="118373" y="270163"/>
                    <a:pt x="-59427" y="540327"/>
                    <a:pt x="19082" y="762000"/>
                  </a:cubicBezTo>
                  <a:cubicBezTo>
                    <a:pt x="97591" y="983673"/>
                    <a:pt x="473973" y="1300019"/>
                    <a:pt x="767228" y="1330037"/>
                  </a:cubicBezTo>
                  <a:cubicBezTo>
                    <a:pt x="1060483" y="1360055"/>
                    <a:pt x="1473810" y="967510"/>
                    <a:pt x="1778610" y="942110"/>
                  </a:cubicBezTo>
                  <a:cubicBezTo>
                    <a:pt x="2083410" y="916710"/>
                    <a:pt x="2422846" y="1016001"/>
                    <a:pt x="2596028" y="1177637"/>
                  </a:cubicBezTo>
                  <a:cubicBezTo>
                    <a:pt x="2769210" y="1339273"/>
                    <a:pt x="2688392" y="1713346"/>
                    <a:pt x="2817701" y="1911928"/>
                  </a:cubicBezTo>
                  <a:cubicBezTo>
                    <a:pt x="2947010" y="2110510"/>
                    <a:pt x="3159446" y="2239819"/>
                    <a:pt x="3371882" y="2369128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339950" y="3546764"/>
              <a:ext cx="3010377" cy="2078181"/>
            </a:xfrm>
            <a:custGeom>
              <a:avLst/>
              <a:gdLst>
                <a:gd name="connsiteX0" fmla="*/ 267177 w 3010377"/>
                <a:gd name="connsiteY0" fmla="*/ 0 h 2078181"/>
                <a:gd name="connsiteX1" fmla="*/ 3941 w 3010377"/>
                <a:gd name="connsiteY1" fmla="*/ 568036 h 2078181"/>
                <a:gd name="connsiteX2" fmla="*/ 447286 w 3010377"/>
                <a:gd name="connsiteY2" fmla="*/ 831272 h 2078181"/>
                <a:gd name="connsiteX3" fmla="*/ 1195432 w 3010377"/>
                <a:gd name="connsiteY3" fmla="*/ 609600 h 2078181"/>
                <a:gd name="connsiteX4" fmla="*/ 2026705 w 3010377"/>
                <a:gd name="connsiteY4" fmla="*/ 734291 h 2078181"/>
                <a:gd name="connsiteX5" fmla="*/ 2373068 w 3010377"/>
                <a:gd name="connsiteY5" fmla="*/ 1025236 h 2078181"/>
                <a:gd name="connsiteX6" fmla="*/ 2580886 w 3010377"/>
                <a:gd name="connsiteY6" fmla="*/ 1302327 h 2078181"/>
                <a:gd name="connsiteX7" fmla="*/ 2622450 w 3010377"/>
                <a:gd name="connsiteY7" fmla="*/ 1704109 h 2078181"/>
                <a:gd name="connsiteX8" fmla="*/ 3010377 w 3010377"/>
                <a:gd name="connsiteY8" fmla="*/ 2078181 h 20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0377" h="2078181">
                  <a:moveTo>
                    <a:pt x="267177" y="0"/>
                  </a:moveTo>
                  <a:cubicBezTo>
                    <a:pt x="120550" y="214745"/>
                    <a:pt x="-26077" y="429491"/>
                    <a:pt x="3941" y="568036"/>
                  </a:cubicBezTo>
                  <a:cubicBezTo>
                    <a:pt x="33959" y="706581"/>
                    <a:pt x="248704" y="824345"/>
                    <a:pt x="447286" y="831272"/>
                  </a:cubicBezTo>
                  <a:cubicBezTo>
                    <a:pt x="645868" y="838199"/>
                    <a:pt x="932196" y="625764"/>
                    <a:pt x="1195432" y="609600"/>
                  </a:cubicBezTo>
                  <a:cubicBezTo>
                    <a:pt x="1458669" y="593437"/>
                    <a:pt x="1830432" y="665018"/>
                    <a:pt x="2026705" y="734291"/>
                  </a:cubicBezTo>
                  <a:cubicBezTo>
                    <a:pt x="2222978" y="803564"/>
                    <a:pt x="2280705" y="930563"/>
                    <a:pt x="2373068" y="1025236"/>
                  </a:cubicBezTo>
                  <a:cubicBezTo>
                    <a:pt x="2465432" y="1119909"/>
                    <a:pt x="2539322" y="1189182"/>
                    <a:pt x="2580886" y="1302327"/>
                  </a:cubicBezTo>
                  <a:cubicBezTo>
                    <a:pt x="2622450" y="1415472"/>
                    <a:pt x="2550868" y="1574800"/>
                    <a:pt x="2622450" y="1704109"/>
                  </a:cubicBezTo>
                  <a:cubicBezTo>
                    <a:pt x="2694032" y="1833418"/>
                    <a:pt x="2852204" y="1955799"/>
                    <a:pt x="3010377" y="2078181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52" b="10046"/>
          <a:stretch/>
        </p:blipFill>
        <p:spPr bwMode="auto">
          <a:xfrm>
            <a:off x="7058541" y="2715491"/>
            <a:ext cx="1191057" cy="126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564400" y="-95140"/>
            <a:ext cx="5554521" cy="2320843"/>
            <a:chOff x="1564400" y="-95140"/>
            <a:chExt cx="5554521" cy="232084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95140"/>
              <a:ext cx="5554521" cy="232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017981" y="308739"/>
              <a:ext cx="5040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Ребята посмотрите, здесь две дорожки. По какой мне идти? Вспомнил! Кар-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Карыч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 мне сказал, что дорожка к домику Нюши длиннее, а к домику волка –короче. Я не хочу попасть в лапы к волку. Помогите мне найти длинную дорожку. </a:t>
              </a:r>
              <a:endParaRPr lang="ru-RU" sz="1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2110" y="5107371"/>
            <a:ext cx="1364908" cy="136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09962"/>
            <a:ext cx="1273603" cy="127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" y="6105482"/>
            <a:ext cx="9191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знакомые способы сравнения (наложения и приложения) не подходят. Открываем новый способ сравнения – с помощью условной мерки; в данном случае это веревочка – измеряем одну дорожку и прикладываем ее ко второй дорожке.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05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9137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0043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845" y="0"/>
            <a:ext cx="3636160" cy="167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66688"/>
            <a:ext cx="1583878" cy="174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188640"/>
            <a:ext cx="2688906" cy="93610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Вот я и Нюши в гостях и мы идем пить чай. Спасибо вам, ребята, без вашей помощи  я бы не справился. Пока!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2" r="11722"/>
          <a:stretch/>
        </p:blipFill>
        <p:spPr bwMode="auto">
          <a:xfrm>
            <a:off x="5220072" y="3766688"/>
            <a:ext cx="1427019" cy="17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656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760"/>
            <a:ext cx="9162791" cy="68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95" y="14847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fotodes.ru/upload/img1347185843.jpg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https://zvooq.online/tracks/%D0%BF%D0%BE-%D0%B4%D0%BE%D1%80%D0%BE%D0%B3%D0%B5-%D1%81-%</a:t>
            </a:r>
            <a:r>
              <a:rPr lang="en-US" sz="1600" dirty="0" smtClean="0">
                <a:hlinkClick r:id="rId4"/>
              </a:rPr>
              <a:t>D0%BE%D0%B1%D0%BB%D0%B0%D0%BA%D0%B0%D0%BC%D0%B8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static1.bigstockphoto.com/6/7/1/large2/17653043.jpg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http://on-desktop.com/wps/Cartoons_Beautiful_house_in_the_cartoon_Kikoriki_085664_.</a:t>
            </a:r>
            <a:r>
              <a:rPr lang="en-US" sz="1600" dirty="0" smtClean="0">
                <a:hlinkClick r:id="rId6"/>
              </a:rPr>
              <a:t>jpg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sharik-opt.com.ua/image/cache/data/folga-s-risunkom-figury/Anagram/nysha-500x500.jpeg</a:t>
            </a: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97051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234</Words>
  <Application>Microsoft Office PowerPoint</Application>
  <PresentationFormat>Экран (4:3)</PresentationFormat>
  <Paragraphs>16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Развитие элементарных математических представлений НОД №7</vt:lpstr>
      <vt:lpstr>Образовательно-развивающая задача: освоение действий использования условной меры при сравнении объектов по величине. </vt:lpstr>
      <vt:lpstr>Привет! Ребята, меня Нюша пригласила в гости, но один боюсь идти . Я ведь могу заблудиться и не найти дороги к домику Нюши. Вы пойдете со мной? Тогда в путь.</vt:lpstr>
      <vt:lpstr>Слайд 4</vt:lpstr>
      <vt:lpstr>Вот я и Нюши в гостях и мы идем пить чай. Спасибо вам, ребята, без вашей помощи  я бы не справился. Пока!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элементарных математических представлений НОД №1</dc:title>
  <dc:creator>1</dc:creator>
  <cp:lastModifiedBy>Elena</cp:lastModifiedBy>
  <cp:revision>80</cp:revision>
  <dcterms:created xsi:type="dcterms:W3CDTF">2017-10-18T15:47:50Z</dcterms:created>
  <dcterms:modified xsi:type="dcterms:W3CDTF">2020-10-16T05:45:24Z</dcterms:modified>
</cp:coreProperties>
</file>