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Default Extension="mp3" ContentType="audio/unknown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9" r:id="rId3"/>
    <p:sldId id="258" r:id="rId4"/>
    <p:sldId id="274" r:id="rId5"/>
    <p:sldId id="271" r:id="rId6"/>
    <p:sldId id="275" r:id="rId7"/>
    <p:sldId id="276" r:id="rId8"/>
    <p:sldId id="263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CC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588" y="-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/>
      </p:transition>
    </mc:Choice>
    <mc:Fallback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/>
      </p:transition>
    </mc:Choice>
    <mc:Fallback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/>
      </p:transition>
    </mc:Choice>
    <mc:Fallback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/>
      </p:transition>
    </mc:Choice>
    <mc:Fallback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/>
      </p:transition>
    </mc:Choice>
    <mc:Fallback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/>
      </p:transition>
    </mc:Choice>
    <mc:Fallback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16.10.2020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/>
      </p:transition>
    </mc:Choice>
    <mc:Fallback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/>
      </p:transition>
    </mc:Choice>
    <mc:Fallback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16.10.2020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/>
      </p:transition>
    </mc:Choice>
    <mc:Fallback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/>
      </p:transition>
    </mc:Choice>
    <mc:Fallback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/>
      </p:transition>
    </mc:Choice>
    <mc:Fallback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16.10.2020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:p14="http://schemas.microsoft.com/office/powerpoint/2010/main" xmlns="" Requires="p14">
      <p:transition spd="slow" p14:dur="2000">
        <p14:prism/>
      </p:transition>
    </mc:Choice>
    <mc:Fallback>
      <p:transition spd="slow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9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Relationship Id="rId9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12.png"/><Relationship Id="rId7" Type="http://schemas.openxmlformats.org/officeDocument/2006/relationships/image" Target="../media/image15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10" Type="http://schemas.openxmlformats.org/officeDocument/2006/relationships/image" Target="../media/image17.png"/><Relationship Id="rId4" Type="http://schemas.openxmlformats.org/officeDocument/2006/relationships/image" Target="../media/image4.png"/><Relationship Id="rId9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11.png"/><Relationship Id="rId7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media1.mp3"/><Relationship Id="rId6" Type="http://schemas.openxmlformats.org/officeDocument/2006/relationships/image" Target="../media/image13.png"/><Relationship Id="rId5" Type="http://schemas.openxmlformats.org/officeDocument/2006/relationships/image" Target="../media/image14.png"/><Relationship Id="rId10" Type="http://schemas.openxmlformats.org/officeDocument/2006/relationships/image" Target="../media/image18.png"/><Relationship Id="rId4" Type="http://schemas.openxmlformats.org/officeDocument/2006/relationships/image" Target="../media/image4.png"/><Relationship Id="rId9" Type="http://schemas.microsoft.com/office/2007/relationships/media" Target="../media/media1.mp3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cdn3.imgbb.ru/user/72/727876/8a9542e22fe7c238b342d85e9a1ad094.jpg" TargetMode="External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ipleer.fm/song/35334056/Zvuki_prirody_-_Skvorec/" TargetMode="External"/><Relationship Id="rId5" Type="http://schemas.openxmlformats.org/officeDocument/2006/relationships/hyperlink" Target="https://www.danya-baby.ru/35174-large_default/podnos-universalnyy-bolshoy-artm-1111g.jpg" TargetMode="External"/><Relationship Id="rId4" Type="http://schemas.openxmlformats.org/officeDocument/2006/relationships/hyperlink" Target="https://image.jimcdn.com/app/cms/image/transf/none/path/sa741b366c7bad1ea/image/i13e45dae280014a3/version/1456993967/image.jpg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24020" y="-99392"/>
            <a:ext cx="9180784" cy="69573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0172" y="548680"/>
            <a:ext cx="7772400" cy="1082551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Развитие элементарных математических представлений</a:t>
            </a:r>
            <a:br>
              <a:rPr lang="ru-RU" sz="2400" b="1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</a:br>
            <a:r>
              <a:rPr lang="ru-RU" sz="2400" b="1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НОД №1</a:t>
            </a:r>
            <a:r>
              <a:rPr lang="en-US" sz="2400" b="1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5</a:t>
            </a:r>
            <a:endParaRPr lang="ru-RU" sz="2400" b="1" dirty="0">
              <a:solidFill>
                <a:schemeClr val="accent4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75656" y="2875248"/>
            <a:ext cx="6400800" cy="1008112"/>
          </a:xfrm>
        </p:spPr>
        <p:txBody>
          <a:bodyPr>
            <a:normAutofit/>
          </a:bodyPr>
          <a:lstStyle/>
          <a:p>
            <a:r>
              <a:rPr lang="ru-RU" sz="4400" b="1" dirty="0" smtClean="0">
                <a:solidFill>
                  <a:schemeClr val="accent4">
                    <a:lumMod val="75000"/>
                  </a:schemeClr>
                </a:solidFill>
              </a:rPr>
              <a:t>«Весна»</a:t>
            </a:r>
            <a:endParaRPr lang="ru-RU" sz="4400" b="1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355976" y="5445224"/>
            <a:ext cx="338437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Кондратьева Е.М.</a:t>
            </a:r>
          </a:p>
          <a:p>
            <a:r>
              <a:rPr lang="ru-RU" sz="2000" b="1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Воспитатель МАДОУ ЦРР </a:t>
            </a:r>
            <a:r>
              <a:rPr lang="ru-RU" sz="2000" b="1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детский сад №104</a:t>
            </a:r>
            <a:endParaRPr lang="ru-RU" sz="2000" b="1" dirty="0">
              <a:solidFill>
                <a:schemeClr val="accent4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094629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24020" y="-99392"/>
            <a:ext cx="9180784" cy="69573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0172" y="548680"/>
            <a:ext cx="7772400" cy="2016224"/>
          </a:xfrm>
        </p:spPr>
        <p:txBody>
          <a:bodyPr>
            <a:normAutofit/>
          </a:bodyPr>
          <a:lstStyle/>
          <a:p>
            <a:r>
              <a:rPr lang="ru-RU" sz="2400" b="1" dirty="0">
                <a:solidFill>
                  <a:srgbClr val="7030A0"/>
                </a:solidFill>
              </a:rPr>
              <a:t>Образовательно-развивающая задача: </a:t>
            </a:r>
            <a:r>
              <a:rPr lang="ru-RU" sz="2400" dirty="0">
                <a:solidFill>
                  <a:prstClr val="black"/>
                </a:solidFill>
              </a:rPr>
              <a:t>овладение </a:t>
            </a:r>
            <a:r>
              <a:rPr lang="ru-RU" sz="2400" dirty="0" smtClean="0">
                <a:solidFill>
                  <a:prstClr val="black"/>
                </a:solidFill>
              </a:rPr>
              <a:t>действиями замещения определенного количества предметов (при отборе требуемого количества).</a:t>
            </a:r>
            <a:endParaRPr lang="ru-RU" sz="2400" b="1" dirty="0">
              <a:solidFill>
                <a:schemeClr val="accent4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3568" y="2875248"/>
            <a:ext cx="7704856" cy="1777888"/>
          </a:xfrm>
        </p:spPr>
        <p:txBody>
          <a:bodyPr>
            <a:normAutofit/>
          </a:bodyPr>
          <a:lstStyle/>
          <a:p>
            <a:pPr lvl="0"/>
            <a:r>
              <a:rPr lang="ru-RU" sz="2400" b="1" dirty="0" smtClean="0">
                <a:solidFill>
                  <a:srgbClr val="7030A0"/>
                </a:solidFill>
              </a:rPr>
              <a:t>Педагогическая задача: </a:t>
            </a:r>
            <a:r>
              <a:rPr lang="ru-RU" sz="2400" dirty="0" smtClean="0">
                <a:solidFill>
                  <a:prstClr val="black"/>
                </a:solidFill>
              </a:rPr>
              <a:t>обучение детей способу обозначения количества предметов заместителями и отбора нужного количества предметов из большего, используя фишки-заместители нужного количества.</a:t>
            </a:r>
            <a:endParaRPr lang="ru-RU" sz="2400" dirty="0" smtClean="0">
              <a:solidFill>
                <a:srgbClr val="8064A2">
                  <a:lumMod val="75000"/>
                </a:srgbClr>
              </a:solidFill>
            </a:endParaRPr>
          </a:p>
          <a:p>
            <a:endParaRPr lang="ru-RU" b="1" dirty="0" smtClean="0">
              <a:solidFill>
                <a:schemeClr val="tx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70045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2060" y="-27708"/>
            <a:ext cx="9137817" cy="66693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2060" y="563635"/>
            <a:ext cx="9161930" cy="62943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0" name="Группа 9"/>
          <p:cNvGrpSpPr/>
          <p:nvPr/>
        </p:nvGrpSpPr>
        <p:grpSpPr>
          <a:xfrm>
            <a:off x="22060" y="-27710"/>
            <a:ext cx="9121940" cy="1656510"/>
            <a:chOff x="1564400" y="-186779"/>
            <a:chExt cx="5704352" cy="1698725"/>
          </a:xfrm>
        </p:grpSpPr>
        <p:pic>
          <p:nvPicPr>
            <p:cNvPr id="7" name="Picture 5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64400" y="-186779"/>
              <a:ext cx="5704352" cy="16987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8" name="TextBox 7"/>
            <p:cNvSpPr txBox="1"/>
            <p:nvPr/>
          </p:nvSpPr>
          <p:spPr>
            <a:xfrm>
              <a:off x="1727542" y="-158363"/>
              <a:ext cx="5357097" cy="13571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600" b="1" dirty="0" smtClean="0">
                  <a:solidFill>
                    <a:srgbClr val="FFFF00"/>
                  </a:solidFill>
                </a:rPr>
                <a:t>               </a:t>
              </a:r>
              <a:r>
                <a:rPr lang="ru-RU" sz="1600" b="1" dirty="0" err="1" smtClean="0">
                  <a:solidFill>
                    <a:srgbClr val="FFFF00"/>
                  </a:solidFill>
                </a:rPr>
                <a:t>Крош</a:t>
              </a:r>
              <a:r>
                <a:rPr lang="ru-RU" sz="1600" b="1" dirty="0" smtClean="0">
                  <a:solidFill>
                    <a:srgbClr val="FFFF00"/>
                  </a:solidFill>
                </a:rPr>
                <a:t>: «Ура! Весна пришла. Снег почти растаял. Птицы прилетели.»</a:t>
              </a:r>
            </a:p>
            <a:p>
              <a:pPr algn="ctr"/>
              <a:r>
                <a:rPr lang="ru-RU" sz="1600" b="1" dirty="0" smtClean="0">
                  <a:solidFill>
                    <a:srgbClr val="FFFF00"/>
                  </a:solidFill>
                </a:rPr>
                <a:t>Нюша: «Да это скворцы. А где они будут жить?»</a:t>
              </a:r>
            </a:p>
            <a:p>
              <a:pPr algn="ctr"/>
              <a:r>
                <a:rPr lang="ru-RU" sz="1600" b="1" dirty="0" smtClean="0">
                  <a:solidFill>
                    <a:srgbClr val="FFFF00"/>
                  </a:solidFill>
                </a:rPr>
                <a:t> </a:t>
              </a:r>
              <a:r>
                <a:rPr lang="ru-RU" sz="1600" b="1" dirty="0" err="1" smtClean="0">
                  <a:solidFill>
                    <a:srgbClr val="FFFF00"/>
                  </a:solidFill>
                </a:rPr>
                <a:t>Крош</a:t>
              </a:r>
              <a:r>
                <a:rPr lang="ru-RU" sz="1600" b="1" dirty="0" smtClean="0">
                  <a:solidFill>
                    <a:srgbClr val="FFFF00"/>
                  </a:solidFill>
                </a:rPr>
                <a:t>: «Конечно же в скворечниках. Их у </a:t>
              </a:r>
              <a:r>
                <a:rPr lang="ru-RU" sz="1600" b="1" dirty="0" err="1" smtClean="0">
                  <a:solidFill>
                    <a:srgbClr val="FFFF00"/>
                  </a:solidFill>
                </a:rPr>
                <a:t>Бараша</a:t>
              </a:r>
              <a:r>
                <a:rPr lang="ru-RU" sz="1600" b="1" dirty="0" smtClean="0">
                  <a:solidFill>
                    <a:srgbClr val="FFFF00"/>
                  </a:solidFill>
                </a:rPr>
                <a:t> очень много»</a:t>
              </a:r>
            </a:p>
            <a:p>
              <a:pPr algn="ctr"/>
              <a:r>
                <a:rPr lang="ru-RU" sz="1600" b="1" dirty="0" smtClean="0">
                  <a:solidFill>
                    <a:srgbClr val="FFFF00"/>
                  </a:solidFill>
                </a:rPr>
                <a:t>Нюша: «Давай сходим к нему и возьмем столько скворечников, сколько скворцов к нам прилетело»</a:t>
              </a:r>
            </a:p>
          </p:txBody>
        </p:sp>
      </p:grpSp>
      <p:pic>
        <p:nvPicPr>
          <p:cNvPr id="1038" name="Picture 1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708066" y="4596201"/>
            <a:ext cx="1277491" cy="22400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49" name="Picture 25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2" y="5184185"/>
            <a:ext cx="1526630" cy="15308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74887" y="1628800"/>
            <a:ext cx="976834" cy="8640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220072" y="4851054"/>
            <a:ext cx="981075" cy="865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Picture 5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585187" y="5516998"/>
            <a:ext cx="981075" cy="865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6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15604" y="3771561"/>
            <a:ext cx="981075" cy="865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7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604112" y="3140968"/>
            <a:ext cx="981075" cy="865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8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05740" y="1502810"/>
            <a:ext cx="981075" cy="865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9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365736" y="2506684"/>
            <a:ext cx="981075" cy="865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41120516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2060" y="-27708"/>
            <a:ext cx="9137817" cy="66693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9" name="Picture 11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31104" b="25705"/>
          <a:stretch/>
        </p:blipFill>
        <p:spPr bwMode="auto">
          <a:xfrm>
            <a:off x="3145704" y="5442230"/>
            <a:ext cx="2776970" cy="11994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0" name="Группа 9"/>
          <p:cNvGrpSpPr/>
          <p:nvPr/>
        </p:nvGrpSpPr>
        <p:grpSpPr>
          <a:xfrm>
            <a:off x="22060" y="-27710"/>
            <a:ext cx="9121940" cy="1596590"/>
            <a:chOff x="1564400" y="-186779"/>
            <a:chExt cx="5704352" cy="1698725"/>
          </a:xfrm>
        </p:grpSpPr>
        <p:pic>
          <p:nvPicPr>
            <p:cNvPr id="7" name="Picture 5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64400" y="-186779"/>
              <a:ext cx="5704352" cy="16987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8" name="TextBox 7"/>
            <p:cNvSpPr txBox="1"/>
            <p:nvPr/>
          </p:nvSpPr>
          <p:spPr>
            <a:xfrm>
              <a:off x="1727542" y="-158362"/>
              <a:ext cx="5442128" cy="14081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600" b="1" dirty="0" smtClean="0">
                  <a:solidFill>
                    <a:srgbClr val="FFFF00"/>
                  </a:solidFill>
                </a:rPr>
                <a:t>               </a:t>
              </a:r>
              <a:r>
                <a:rPr lang="ru-RU" sz="1600" b="1" dirty="0" err="1" smtClean="0">
                  <a:solidFill>
                    <a:srgbClr val="FFFF00"/>
                  </a:solidFill>
                </a:rPr>
                <a:t>Крош</a:t>
              </a:r>
              <a:r>
                <a:rPr lang="ru-RU" sz="1600" b="1" dirty="0" smtClean="0">
                  <a:solidFill>
                    <a:srgbClr val="FFFF00"/>
                  </a:solidFill>
                </a:rPr>
                <a:t>: «А как мы узнаем сколько к нам прилетело скворцов?» </a:t>
              </a:r>
            </a:p>
            <a:p>
              <a:pPr algn="ctr"/>
              <a:r>
                <a:rPr lang="ru-RU" sz="1600" b="1" dirty="0" smtClean="0">
                  <a:solidFill>
                    <a:srgbClr val="FFFF00"/>
                  </a:solidFill>
                </a:rPr>
                <a:t>Нюша: «</a:t>
              </a:r>
              <a:r>
                <a:rPr lang="ru-RU" sz="1600" b="1" dirty="0">
                  <a:solidFill>
                    <a:srgbClr val="FFFF00"/>
                  </a:solidFill>
                </a:rPr>
                <a:t>Конечно, с помощью </a:t>
              </a:r>
              <a:r>
                <a:rPr lang="ru-RU" sz="1600" b="1" dirty="0" smtClean="0">
                  <a:solidFill>
                    <a:srgbClr val="FFFF00"/>
                  </a:solidFill>
                </a:rPr>
                <a:t>фишек. Под каждого скворца мы кладем фишку» (жми мышкой)</a:t>
              </a:r>
            </a:p>
            <a:p>
              <a:pPr algn="ctr"/>
              <a:r>
                <a:rPr lang="ru-RU" sz="1600" b="1" dirty="0" smtClean="0">
                  <a:solidFill>
                    <a:srgbClr val="FFFF00"/>
                  </a:solidFill>
                </a:rPr>
                <a:t> </a:t>
              </a:r>
              <a:r>
                <a:rPr lang="ru-RU" sz="1600" b="1" dirty="0" err="1" smtClean="0">
                  <a:solidFill>
                    <a:srgbClr val="FFFF00"/>
                  </a:solidFill>
                </a:rPr>
                <a:t>Крош</a:t>
              </a:r>
              <a:r>
                <a:rPr lang="ru-RU" sz="1600" b="1" dirty="0" smtClean="0">
                  <a:solidFill>
                    <a:srgbClr val="FFFF00"/>
                  </a:solidFill>
                </a:rPr>
                <a:t>: «Собираем фишки и идем к </a:t>
              </a:r>
              <a:r>
                <a:rPr lang="ru-RU" sz="1600" b="1" dirty="0" err="1" smtClean="0">
                  <a:solidFill>
                    <a:srgbClr val="FFFF00"/>
                  </a:solidFill>
                </a:rPr>
                <a:t>Барашу</a:t>
              </a:r>
              <a:r>
                <a:rPr lang="ru-RU" sz="1600" b="1" dirty="0" smtClean="0">
                  <a:solidFill>
                    <a:srgbClr val="FFFF00"/>
                  </a:solidFill>
                </a:rPr>
                <a:t> за скворечниками. А лишние фишки мы собираем? Правильно, они нам не нужны, убираем их» (жми мышку)</a:t>
              </a:r>
            </a:p>
            <a:p>
              <a:pPr algn="ctr"/>
              <a:r>
                <a:rPr lang="ru-RU" sz="1600" b="1" dirty="0" smtClean="0">
                  <a:solidFill>
                    <a:srgbClr val="FFFF00"/>
                  </a:solidFill>
                </a:rPr>
                <a:t>Нюша: «Вперед! К </a:t>
              </a:r>
              <a:r>
                <a:rPr lang="ru-RU" sz="1600" b="1" dirty="0" err="1" smtClean="0">
                  <a:solidFill>
                    <a:srgbClr val="FFFF00"/>
                  </a:solidFill>
                </a:rPr>
                <a:t>Барашу</a:t>
              </a:r>
              <a:r>
                <a:rPr lang="ru-RU" sz="1600" b="1" dirty="0" smtClean="0">
                  <a:solidFill>
                    <a:srgbClr val="FFFF00"/>
                  </a:solidFill>
                </a:rPr>
                <a:t>»</a:t>
              </a:r>
            </a:p>
          </p:txBody>
        </p:sp>
      </p:grpSp>
      <p:pic>
        <p:nvPicPr>
          <p:cNvPr id="1038" name="Picture 1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708066" y="4596201"/>
            <a:ext cx="1277491" cy="22400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49" name="Picture 25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2" y="5184185"/>
            <a:ext cx="1526630" cy="15308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74887" y="1628800"/>
            <a:ext cx="976834" cy="8640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710609" y="3501008"/>
            <a:ext cx="981075" cy="865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Picture 5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843808" y="3824313"/>
            <a:ext cx="981075" cy="865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6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71681" y="3371872"/>
            <a:ext cx="981075" cy="865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7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23928" y="2060302"/>
            <a:ext cx="981075" cy="865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8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05740" y="1502810"/>
            <a:ext cx="981075" cy="865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9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365736" y="2506684"/>
            <a:ext cx="981075" cy="865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Овал 3"/>
          <p:cNvSpPr/>
          <p:nvPr/>
        </p:nvSpPr>
        <p:spPr>
          <a:xfrm>
            <a:off x="2051721" y="5949592"/>
            <a:ext cx="360039" cy="28772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986815" y="5998083"/>
            <a:ext cx="384175" cy="311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499596" y="5991156"/>
            <a:ext cx="384175" cy="311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09058" y="5977301"/>
            <a:ext cx="384175" cy="311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5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518521" y="5970374"/>
            <a:ext cx="384175" cy="311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975658" y="5970374"/>
            <a:ext cx="384175" cy="311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342102" y="5970374"/>
            <a:ext cx="384175" cy="311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810180" y="5970374"/>
            <a:ext cx="384175" cy="311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7" name="Picture 9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58594" y="5949592"/>
            <a:ext cx="384175" cy="311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8" name="Picture 10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651720" y="5949592"/>
            <a:ext cx="384175" cy="311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5188401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1111E-6 4.07407E-6 L -0.10625 -0.25186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313" y="-1259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2.22222E-6 L -0.13386 -0.50579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205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701" y="-2530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4000"/>
                            </p:stCondLst>
                            <p:childTnLst>
                              <p:par>
                                <p:cTn id="16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2.22222E-6 L -0.00347 -0.18033 " pathEditMode="relative" rAng="0" ptsTypes="AA">
                                      <p:cBhvr>
                                        <p:cTn id="17" dur="2000" fill="hold"/>
                                        <p:tgtEl>
                                          <p:spTgt spid="205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4" y="-902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6000"/>
                            </p:stCondLst>
                            <p:childTnLst>
                              <p:par>
                                <p:cTn id="19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7 -4.44444E-6 L 0.0316 -0.40949 " pathEditMode="relative" rAng="0" ptsTypes="AA">
                                      <p:cBhvr>
                                        <p:cTn id="20" dur="20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80" y="-2048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8000"/>
                            </p:stCondLst>
                            <p:childTnLst>
                              <p:par>
                                <p:cTn id="22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2.96296E-6 L 0.21684 -0.51922 " pathEditMode="relative" rAng="0" ptsTypes="AA">
                                      <p:cBhvr>
                                        <p:cTn id="23" dur="2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833" y="-2597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0"/>
                            </p:stCondLst>
                            <p:childTnLst>
                              <p:par>
                                <p:cTn id="25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2.96296E-6 L 0.30504 -0.38287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243" y="-1914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2000"/>
                            </p:stCondLst>
                            <p:childTnLst>
                              <p:par>
                                <p:cTn id="28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2.96296E-6 L 0.06458 -0.23588 " pathEditMode="relative" rAng="0" ptsTypes="AA">
                                      <p:cBhvr>
                                        <p:cTn id="29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229" y="-1180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0625 -0.25186 L 0.16945 -0.02084 " pathEditMode="relative" rAng="0" ptsTypes="AA">
                                      <p:cBhvr>
                                        <p:cTn id="45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785" y="1155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2500"/>
                            </p:stCondLst>
                            <p:childTnLst>
                              <p:par>
                                <p:cTn id="47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3386 -0.50579 L 0.16545 -0.07523 " pathEditMode="relative" rAng="0" ptsTypes="AA">
                                      <p:cBhvr>
                                        <p:cTn id="48" dur="2000" fill="hold"/>
                                        <p:tgtEl>
                                          <p:spTgt spid="205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965" y="2152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4500"/>
                            </p:stCondLst>
                            <p:childTnLst>
                              <p:par>
                                <p:cTn id="50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347 -0.18033 L 0.07535 0.02963 " pathEditMode="relative" rAng="0" ptsTypes="AA">
                                      <p:cBhvr>
                                        <p:cTn id="51" dur="2000" fill="hold"/>
                                        <p:tgtEl>
                                          <p:spTgt spid="205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941" y="1048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6500"/>
                            </p:stCondLst>
                            <p:childTnLst>
                              <p:par>
                                <p:cTn id="53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5452 -0.44584 L 0.06233 -0.04676 " pathEditMode="relative" rAng="0" ptsTypes="AA">
                                      <p:cBhvr>
                                        <p:cTn id="54" dur="20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82" y="1995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8500"/>
                            </p:stCondLst>
                            <p:childTnLst>
                              <p:par>
                                <p:cTn id="56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1684 -0.51922 L -0.00364 0.0162 " pathEditMode="relative" rAng="0" ptsTypes="AA">
                                      <p:cBhvr>
                                        <p:cTn id="57" dur="2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024" y="2675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0500"/>
                            </p:stCondLst>
                            <p:childTnLst>
                              <p:par>
                                <p:cTn id="59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30504 -0.38287 L -0.00989 -0.03635 " pathEditMode="relative" rAng="0" ptsTypes="AA">
                                      <p:cBhvr>
                                        <p:cTn id="60" dur="20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747" y="1731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2500"/>
                            </p:stCondLst>
                            <p:childTnLst>
                              <p:par>
                                <p:cTn id="62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6458 -0.23588 L -0.07726 -0.00486 " pathEditMode="relative" rAng="0" ptsTypes="AA">
                                      <p:cBhvr>
                                        <p:cTn id="63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101" y="1155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6" name="Picture 1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078214" y="881063"/>
            <a:ext cx="1279525" cy="2206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4" name="Picture 1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638289" y="1143596"/>
            <a:ext cx="1279525" cy="2206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119043" y="5278312"/>
            <a:ext cx="2779713" cy="1201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10" name="Группа 9"/>
          <p:cNvGrpSpPr/>
          <p:nvPr/>
        </p:nvGrpSpPr>
        <p:grpSpPr>
          <a:xfrm>
            <a:off x="22060" y="-27710"/>
            <a:ext cx="9121940" cy="1440486"/>
            <a:chOff x="1564400" y="-186779"/>
            <a:chExt cx="5704352" cy="1181824"/>
          </a:xfrm>
        </p:grpSpPr>
        <p:pic>
          <p:nvPicPr>
            <p:cNvPr id="7" name="Picture 5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64400" y="-186779"/>
              <a:ext cx="5704352" cy="118182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8" name="TextBox 7"/>
            <p:cNvSpPr txBox="1"/>
            <p:nvPr/>
          </p:nvSpPr>
          <p:spPr>
            <a:xfrm>
              <a:off x="1747320" y="-98243"/>
              <a:ext cx="5517208" cy="8837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600" b="1" dirty="0" smtClean="0">
                  <a:solidFill>
                    <a:srgbClr val="FFFF00"/>
                  </a:solidFill>
                </a:rPr>
                <a:t>           </a:t>
              </a:r>
              <a:r>
                <a:rPr lang="ru-RU" sz="1600" b="1" dirty="0" err="1" smtClean="0">
                  <a:solidFill>
                    <a:srgbClr val="FFFF00"/>
                  </a:solidFill>
                </a:rPr>
                <a:t>Крош</a:t>
              </a:r>
              <a:r>
                <a:rPr lang="ru-RU" sz="1600" b="1" dirty="0" smtClean="0">
                  <a:solidFill>
                    <a:srgbClr val="FFFF00"/>
                  </a:solidFill>
                </a:rPr>
                <a:t>: Привет </a:t>
              </a:r>
              <a:r>
                <a:rPr lang="ru-RU" sz="1600" b="1" dirty="0" err="1" smtClean="0">
                  <a:solidFill>
                    <a:srgbClr val="FFFF00"/>
                  </a:solidFill>
                </a:rPr>
                <a:t>Бараш</a:t>
              </a:r>
              <a:r>
                <a:rPr lang="ru-RU" sz="1600" b="1" dirty="0" smtClean="0">
                  <a:solidFill>
                    <a:srgbClr val="FFFF00"/>
                  </a:solidFill>
                </a:rPr>
                <a:t>. Пришла весна, прилетели скворцы и им нужны скворечники. Дай нам, пожалуйста, столько скворечников, сколько фишек мы с Нюшей принесли (жми мышку)</a:t>
              </a:r>
            </a:p>
            <a:p>
              <a:pPr algn="ctr"/>
              <a:r>
                <a:rPr lang="ru-RU" sz="1600" b="1" dirty="0" smtClean="0">
                  <a:solidFill>
                    <a:srgbClr val="FFFF00"/>
                  </a:solidFill>
                </a:rPr>
                <a:t>Нюша: Забираем только те скворечники, под которыми лежат фишки и идем домой. </a:t>
              </a:r>
            </a:p>
            <a:p>
              <a:pPr algn="ctr"/>
              <a:r>
                <a:rPr lang="ru-RU" sz="1600" b="1" dirty="0" smtClean="0">
                  <a:solidFill>
                    <a:srgbClr val="FFFF00"/>
                  </a:solidFill>
                </a:rPr>
                <a:t>Спасибо </a:t>
              </a:r>
              <a:r>
                <a:rPr lang="ru-RU" sz="1600" b="1" dirty="0" err="1" smtClean="0">
                  <a:solidFill>
                    <a:srgbClr val="FFFF00"/>
                  </a:solidFill>
                </a:rPr>
                <a:t>Бараш</a:t>
              </a:r>
              <a:r>
                <a:rPr lang="ru-RU" sz="1600" b="1" dirty="0" smtClean="0">
                  <a:solidFill>
                    <a:srgbClr val="FFFF00"/>
                  </a:solidFill>
                </a:rPr>
                <a:t>. Пока.</a:t>
              </a:r>
            </a:p>
          </p:txBody>
        </p:sp>
      </p:grpSp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60661" y="4947363"/>
            <a:ext cx="1530350" cy="1536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3702" y="1148796"/>
            <a:ext cx="1276749" cy="2201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3" name="Picture 1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051719" y="3515612"/>
            <a:ext cx="1279525" cy="2206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5" name="Picture 1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1086" y="3350221"/>
            <a:ext cx="1279525" cy="2206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5941" y="4878588"/>
            <a:ext cx="1836658" cy="18396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7" name="Picture 1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219548" y="2478088"/>
            <a:ext cx="1279525" cy="2206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2" name="Picture 10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382889" y="2899436"/>
            <a:ext cx="1279525" cy="2206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8" name="Picture 1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524328" y="966067"/>
            <a:ext cx="1279525" cy="2206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9" name="Picture 17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051720" y="1185863"/>
            <a:ext cx="1279525" cy="2206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1" name="Picture 9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864475" y="2747487"/>
            <a:ext cx="1279525" cy="2206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8" name="Picture 14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524328" y="4413948"/>
            <a:ext cx="1277491" cy="22400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814502" y="5831287"/>
            <a:ext cx="463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532731" y="5439695"/>
            <a:ext cx="463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045349" y="5166539"/>
            <a:ext cx="463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278052" y="5569837"/>
            <a:ext cx="463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Picture 5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90877" y="5374087"/>
            <a:ext cx="463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254427" y="5611670"/>
            <a:ext cx="463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37021" y="5896895"/>
            <a:ext cx="463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0480584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174 -0.00116 L -0.28177 -0.40023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184" y="-1995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4.44444E-6 L 0.00087 -0.36042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5" y="-1803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4000"/>
                            </p:stCondLst>
                            <p:childTnLst>
                              <p:par>
                                <p:cTn id="16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2222E-6 -4.81481E-6 L -0.1394 -0.46759 " pathEditMode="relative" rAng="0" ptsTypes="AA">
                                      <p:cBhvr>
                                        <p:cTn id="17" dur="2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979" y="-2338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6000"/>
                            </p:stCondLst>
                            <p:childTnLst>
                              <p:par>
                                <p:cTn id="19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1.85185E-6 L 0.14062 -0.47153 " pathEditMode="relative" rAng="0" ptsTypes="AA">
                                      <p:cBhvr>
                                        <p:cTn id="20" dur="2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031" y="-2358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8000"/>
                            </p:stCondLst>
                            <p:childTnLst>
                              <p:par>
                                <p:cTn id="22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4444E-6 1.85185E-6 L 0.19479 -0.21181 " pathEditMode="relative" rAng="0" ptsTypes="AA">
                                      <p:cBhvr>
                                        <p:cTn id="23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740" y="-1060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0"/>
                            </p:stCondLst>
                            <p:childTnLst>
                              <p:par>
                                <p:cTn id="25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-0.25 E" pathEditMode="relative" ptsTypes="">
                                      <p:cBhvr>
                                        <p:cTn id="26" dur="2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2000"/>
                            </p:stCondLst>
                            <p:childTnLst>
                              <p:par>
                                <p:cTn id="28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022E-16 -3.7037E-7 L 0.27014 -0.45671 " pathEditMode="relative" rAng="0" ptsTypes="AA">
                                      <p:cBhvr>
                                        <p:cTn id="29" dur="20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507" y="-2284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4" name="Picture 1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164683" y="1185862"/>
            <a:ext cx="1279525" cy="2206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10" name="Группа 9"/>
          <p:cNvGrpSpPr/>
          <p:nvPr/>
        </p:nvGrpSpPr>
        <p:grpSpPr>
          <a:xfrm>
            <a:off x="22060" y="-27710"/>
            <a:ext cx="9121940" cy="1440486"/>
            <a:chOff x="1564400" y="-186779"/>
            <a:chExt cx="5704352" cy="1181824"/>
          </a:xfrm>
        </p:grpSpPr>
        <p:pic>
          <p:nvPicPr>
            <p:cNvPr id="7" name="Picture 5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64400" y="-186779"/>
              <a:ext cx="5704352" cy="118182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8" name="TextBox 7"/>
            <p:cNvSpPr txBox="1"/>
            <p:nvPr/>
          </p:nvSpPr>
          <p:spPr>
            <a:xfrm>
              <a:off x="1747320" y="-98243"/>
              <a:ext cx="5517208" cy="6817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600" b="1" dirty="0" smtClean="0">
                  <a:solidFill>
                    <a:srgbClr val="FFFF00"/>
                  </a:solidFill>
                </a:rPr>
                <a:t>           </a:t>
              </a:r>
              <a:r>
                <a:rPr lang="ru-RU" sz="1600" b="1" dirty="0" err="1" smtClean="0">
                  <a:solidFill>
                    <a:srgbClr val="FFFF00"/>
                  </a:solidFill>
                </a:rPr>
                <a:t>Крош</a:t>
              </a:r>
              <a:r>
                <a:rPr lang="ru-RU" sz="1600" b="1" dirty="0" smtClean="0">
                  <a:solidFill>
                    <a:srgbClr val="FFFF00"/>
                  </a:solidFill>
                </a:rPr>
                <a:t>: Заселяем скворцов в скворечники (жми мышку)</a:t>
              </a:r>
            </a:p>
            <a:p>
              <a:pPr algn="ctr"/>
              <a:r>
                <a:rPr lang="ru-RU" sz="1600" b="1" dirty="0" smtClean="0">
                  <a:solidFill>
                    <a:srgbClr val="FFFF00"/>
                  </a:solidFill>
                </a:rPr>
                <a:t>Нюша: Ура! У всех скворцов есть домики. Послушайте, как они поют (жми мышкой). Давайте потанцуем  под это красивое и звонкое пение.</a:t>
              </a:r>
            </a:p>
          </p:txBody>
        </p:sp>
      </p:grpSp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3702" y="1211322"/>
            <a:ext cx="1276749" cy="2201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3" name="Picture 1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90688" y="3172691"/>
            <a:ext cx="1279525" cy="2206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7" name="Picture 1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444208" y="2708920"/>
            <a:ext cx="1279525" cy="2206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2" name="Picture 10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747594" y="3068960"/>
            <a:ext cx="1279525" cy="2206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8" name="Picture 1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672078" y="1093230"/>
            <a:ext cx="1279525" cy="2206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0446" y="5293819"/>
            <a:ext cx="1530350" cy="1536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9" name="Picture 17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457040" y="1217893"/>
            <a:ext cx="1279525" cy="2206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8" name="Picture 14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723733" y="3287383"/>
            <a:ext cx="1277491" cy="22400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992748" y="5888274"/>
            <a:ext cx="981075" cy="865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001965" y="5888274"/>
            <a:ext cx="981075" cy="865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739330" y="5874410"/>
            <a:ext cx="981075" cy="865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91063" y="5886677"/>
            <a:ext cx="981075" cy="865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709988" y="5880544"/>
            <a:ext cx="981075" cy="865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3" name="Picture 7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766519" y="5874411"/>
            <a:ext cx="981075" cy="865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4" name="Picture 8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30450" y="5777574"/>
            <a:ext cx="981075" cy="865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Zvuki_prirody_-_Skvorec_(iPleer.fm).mp3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xmlns="" r:embed="rId9"/>
              </p:ext>
            </p:extLst>
          </p:nvPr>
        </p:nvPicPr>
        <p:blipFill>
          <a:blip r:embed="rId10" cstate="print"/>
          <a:stretch>
            <a:fillRect/>
          </a:stretch>
        </p:blipFill>
        <p:spPr>
          <a:xfrm>
            <a:off x="4421108" y="6143861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6607944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-4.07407E-6 L -0.11302 -0.51041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410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660" y="-2553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4.44444E-6 L -0.01372 -0.51388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410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94" y="-2569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4000"/>
                            </p:stCondLst>
                            <p:childTnLst>
                              <p:par>
                                <p:cTn id="16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3.7037E-7 L 0.02483 -0.25231 " pathEditMode="relative" rAng="0" ptsTypes="AA">
                                      <p:cBhvr>
                                        <p:cTn id="17" dur="20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33" y="-1261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6000"/>
                            </p:stCondLst>
                            <p:childTnLst>
                              <p:par>
                                <p:cTn id="19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3.7037E-6 L 0.075 -0.52639 " pathEditMode="relative" rAng="0" ptsTypes="AA">
                                      <p:cBhvr>
                                        <p:cTn id="20" dur="200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750" y="-2631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8000"/>
                            </p:stCondLst>
                            <p:childTnLst>
                              <p:par>
                                <p:cTn id="22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022E-16 -4.44444E-6 L 0.09444 -0.30393 " pathEditMode="relative" rAng="0" ptsTypes="AA">
                                      <p:cBhvr>
                                        <p:cTn id="23" dur="20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722" y="-1520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0"/>
                            </p:stCondLst>
                            <p:childTnLst>
                              <p:par>
                                <p:cTn id="25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2.22222E-6 L 0.09792 -0.53704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896" y="-2685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2000"/>
                            </p:stCondLst>
                            <p:childTnLst>
                              <p:par>
                                <p:cTn id="28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222E-6 2.22222E-6 L -0.72709 -0.23264 " pathEditMode="relative" rAng="0" ptsTypes="AA">
                                      <p:cBhvr>
                                        <p:cTn id="29" dur="2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6354" y="-1164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4" dur="9036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3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2060" y="-27708"/>
            <a:ext cx="9137817" cy="66693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2060" y="563635"/>
            <a:ext cx="9161930" cy="62943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0" name="Группа 9"/>
          <p:cNvGrpSpPr/>
          <p:nvPr/>
        </p:nvGrpSpPr>
        <p:grpSpPr>
          <a:xfrm>
            <a:off x="22060" y="-27710"/>
            <a:ext cx="9121940" cy="1152454"/>
            <a:chOff x="1564400" y="-186779"/>
            <a:chExt cx="5704352" cy="1698725"/>
          </a:xfrm>
        </p:grpSpPr>
        <p:pic>
          <p:nvPicPr>
            <p:cNvPr id="7" name="Picture 5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64400" y="-186779"/>
              <a:ext cx="5704352" cy="16987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8" name="TextBox 7"/>
            <p:cNvSpPr txBox="1"/>
            <p:nvPr/>
          </p:nvSpPr>
          <p:spPr>
            <a:xfrm>
              <a:off x="1727542" y="-158363"/>
              <a:ext cx="5357097" cy="8521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600" b="1" dirty="0" smtClean="0">
                  <a:solidFill>
                    <a:srgbClr val="FFFF00"/>
                  </a:solidFill>
                </a:rPr>
                <a:t>               </a:t>
              </a:r>
              <a:r>
                <a:rPr lang="ru-RU" sz="1600" b="1" dirty="0" err="1" smtClean="0">
                  <a:solidFill>
                    <a:srgbClr val="FFFF00"/>
                  </a:solidFill>
                </a:rPr>
                <a:t>Крош</a:t>
              </a:r>
              <a:r>
                <a:rPr lang="ru-RU" sz="1600" b="1" dirty="0" smtClean="0">
                  <a:solidFill>
                    <a:srgbClr val="FFFF00"/>
                  </a:solidFill>
                </a:rPr>
                <a:t>: «Ребята, пока мы танцевали, еще прилетели скворцы. У них тоже нет домиков. Сходите, пожалуйста, к </a:t>
              </a:r>
              <a:r>
                <a:rPr lang="ru-RU" sz="1600" b="1" dirty="0" err="1" smtClean="0">
                  <a:solidFill>
                    <a:srgbClr val="FFFF00"/>
                  </a:solidFill>
                </a:rPr>
                <a:t>Барашу</a:t>
              </a:r>
              <a:r>
                <a:rPr lang="ru-RU" sz="1600" b="1" dirty="0" smtClean="0">
                  <a:solidFill>
                    <a:srgbClr val="FFFF00"/>
                  </a:solidFill>
                </a:rPr>
                <a:t> и принесите нашим новым скворцам скворечники»</a:t>
              </a:r>
            </a:p>
            <a:p>
              <a:pPr algn="ctr"/>
              <a:r>
                <a:rPr lang="ru-RU" sz="1600" b="1" dirty="0" smtClean="0">
                  <a:solidFill>
                    <a:srgbClr val="FFFF00"/>
                  </a:solidFill>
                </a:rPr>
                <a:t> (самостоятельная деятельность детей)</a:t>
              </a:r>
            </a:p>
          </p:txBody>
        </p:sp>
      </p:grpSp>
      <p:pic>
        <p:nvPicPr>
          <p:cNvPr id="1038" name="Picture 1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708066" y="4596201"/>
            <a:ext cx="1277491" cy="22400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49" name="Picture 25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2" y="5184185"/>
            <a:ext cx="1526630" cy="15308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74887" y="1628800"/>
            <a:ext cx="976834" cy="8640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220072" y="4851054"/>
            <a:ext cx="981075" cy="865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Picture 5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585187" y="5516998"/>
            <a:ext cx="981075" cy="865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6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15604" y="3771561"/>
            <a:ext cx="981075" cy="865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7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604112" y="3140968"/>
            <a:ext cx="981075" cy="865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8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05740" y="1502810"/>
            <a:ext cx="981075" cy="865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9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365736" y="2506684"/>
            <a:ext cx="981075" cy="865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851920" y="2101501"/>
            <a:ext cx="981075" cy="865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6991924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-39760"/>
            <a:ext cx="9162791" cy="68709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6595" y="1484784"/>
            <a:ext cx="8229600" cy="1143000"/>
          </a:xfrm>
        </p:spPr>
        <p:txBody>
          <a:bodyPr/>
          <a:lstStyle/>
          <a:p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Источники:</a:t>
            </a:r>
            <a:endParaRPr lang="ru-RU" b="1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996952"/>
            <a:ext cx="8229600" cy="3129211"/>
          </a:xfrm>
        </p:spPr>
        <p:txBody>
          <a:bodyPr>
            <a:normAutofit/>
          </a:bodyPr>
          <a:lstStyle/>
          <a:p>
            <a:r>
              <a:rPr lang="en-US" sz="1600" dirty="0">
                <a:hlinkClick r:id="rId3"/>
              </a:rPr>
              <a:t>http://</a:t>
            </a:r>
            <a:r>
              <a:rPr lang="en-US" sz="1600" dirty="0" smtClean="0">
                <a:hlinkClick r:id="rId3"/>
              </a:rPr>
              <a:t>cdn3.imgbb.ru/user/72/727876/8a9542e22fe7c238b342d85e9a1ad094.jpg</a:t>
            </a:r>
            <a:endParaRPr lang="ru-RU" sz="1600" dirty="0" smtClean="0"/>
          </a:p>
          <a:p>
            <a:r>
              <a:rPr lang="en-US" sz="1600" dirty="0">
                <a:hlinkClick r:id="rId4"/>
              </a:rPr>
              <a:t>https://</a:t>
            </a:r>
            <a:r>
              <a:rPr lang="en-US" sz="1600" dirty="0" smtClean="0">
                <a:hlinkClick r:id="rId4"/>
              </a:rPr>
              <a:t>image.jimcdn.com/app/cms/image/transf/none/path/sa741b366c7bad1ea/image/i13e45dae280014a3/version/1456993967/image.jpg</a:t>
            </a:r>
            <a:endParaRPr lang="ru-RU" sz="1600" dirty="0" smtClean="0"/>
          </a:p>
          <a:p>
            <a:r>
              <a:rPr lang="en-US" sz="1600" dirty="0">
                <a:hlinkClick r:id="rId5"/>
              </a:rPr>
              <a:t>https://</a:t>
            </a:r>
            <a:r>
              <a:rPr lang="en-US" sz="1600" dirty="0" smtClean="0">
                <a:hlinkClick r:id="rId5"/>
              </a:rPr>
              <a:t>www.danya-baby.ru/35174-large_default/podnos-universalnyy-bolshoy-artm-1111g.jpg</a:t>
            </a:r>
            <a:endParaRPr lang="ru-RU" sz="1600" dirty="0" smtClean="0"/>
          </a:p>
          <a:p>
            <a:r>
              <a:rPr lang="en-US" sz="1600" dirty="0">
                <a:hlinkClick r:id="rId6"/>
              </a:rPr>
              <a:t>https://ipleer.fm/song/35334056/Zvuki_prirody_-_Skvorec</a:t>
            </a:r>
            <a:r>
              <a:rPr lang="en-US" sz="1600" dirty="0" smtClean="0">
                <a:hlinkClick r:id="rId6"/>
              </a:rPr>
              <a:t>/</a:t>
            </a:r>
            <a:endParaRPr lang="ru-RU" sz="1600" dirty="0" smtClean="0"/>
          </a:p>
        </p:txBody>
      </p:sp>
    </p:spTree>
    <p:extLst>
      <p:ext uri="{BB962C8B-B14F-4D97-AF65-F5344CB8AC3E}">
        <p14:creationId xmlns:p14="http://schemas.microsoft.com/office/powerpoint/2010/main" xmlns="" val="9705139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1781</TotalTime>
  <Words>341</Words>
  <Application>Microsoft Office PowerPoint</Application>
  <PresentationFormat>Экран (4:3)</PresentationFormat>
  <Paragraphs>26</Paragraphs>
  <Slides>8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Развитие элементарных математических представлений НОД №15</vt:lpstr>
      <vt:lpstr>Образовательно-развивающая задача: овладение действиями замещения определенного количества предметов (при отборе требуемого количества).</vt:lpstr>
      <vt:lpstr>Слайд 3</vt:lpstr>
      <vt:lpstr>Слайд 4</vt:lpstr>
      <vt:lpstr>Слайд 5</vt:lpstr>
      <vt:lpstr>Слайд 6</vt:lpstr>
      <vt:lpstr>Слайд 7</vt:lpstr>
      <vt:lpstr>Источники: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Развитие элементарных математических представлений НОД №1</dc:title>
  <dc:creator>1</dc:creator>
  <cp:lastModifiedBy>Elena</cp:lastModifiedBy>
  <cp:revision>161</cp:revision>
  <dcterms:created xsi:type="dcterms:W3CDTF">2017-10-18T15:47:50Z</dcterms:created>
  <dcterms:modified xsi:type="dcterms:W3CDTF">2020-10-16T05:46:38Z</dcterms:modified>
</cp:coreProperties>
</file>