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1" r:id="rId6"/>
    <p:sldId id="266" r:id="rId7"/>
    <p:sldId id="270" r:id="rId8"/>
    <p:sldId id="268" r:id="rId9"/>
    <p:sldId id="267" r:id="rId10"/>
    <p:sldId id="269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39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media" Target="../media/media1.mp3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ibirdeka.files.wordpress.com/2014/06/140330013508211.gif" TargetMode="External"/><Relationship Id="rId7" Type="http://schemas.openxmlformats.org/officeDocument/2006/relationships/hyperlink" Target="http://chatradio.ru/forum/customavatars/avatar11363_1.gif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9px.ru/sstorage/1/2013/05/image_10805132347526135789.gif" TargetMode="External"/><Relationship Id="rId5" Type="http://schemas.openxmlformats.org/officeDocument/2006/relationships/hyperlink" Target="http://smeshariki-mir.ru/avatars/nyusha/28.gif" TargetMode="External"/><Relationship Id="rId4" Type="http://schemas.openxmlformats.org/officeDocument/2006/relationships/hyperlink" Target="https://thumbs.dreamstime.com/z/shopping-mall-2325585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jpeg"/><Relationship Id="rId21" Type="http://schemas.openxmlformats.org/officeDocument/2006/relationships/image" Target="../media/image34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10" Type="http://schemas.openxmlformats.org/officeDocument/2006/relationships/image" Target="../media/image23.jpeg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jpeg"/><Relationship Id="rId21" Type="http://schemas.openxmlformats.org/officeDocument/2006/relationships/image" Target="../media/image41.gif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jpe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10" Type="http://schemas.openxmlformats.org/officeDocument/2006/relationships/image" Target="../media/image23.jpeg"/><Relationship Id="rId19" Type="http://schemas.openxmlformats.org/officeDocument/2006/relationships/image" Target="../media/image39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4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45.gif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" Type="http://schemas.openxmlformats.org/officeDocument/2006/relationships/image" Target="../media/image43.png"/><Relationship Id="rId16" Type="http://schemas.openxmlformats.org/officeDocument/2006/relationships/image" Target="../media/image28.jpeg"/><Relationship Id="rId20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10825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Развитие элементарных математических представлений</a:t>
            </a:r>
            <a:b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НОД №3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75248"/>
            <a:ext cx="6400800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«В магазине»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44522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Кондратьева Е.М.</a:t>
            </a:r>
          </a:p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Воспитатель МАДОУ ЦРР </a:t>
            </a:r>
            <a:r>
              <a:rPr lang="ru-RU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детский сад №104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6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137817" cy="651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82652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55" t="1" r="-1" b="29854"/>
          <a:stretch/>
        </p:blipFill>
        <p:spPr bwMode="auto">
          <a:xfrm>
            <a:off x="3822576" y="3783927"/>
            <a:ext cx="1799184" cy="1281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091" y="2420888"/>
            <a:ext cx="3422759" cy="173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1477" y="2578038"/>
            <a:ext cx="2609986" cy="100922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Спасибо вам ребята. А теперь нам пора отправляться домой. Пока До новых встреч.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42" b="29983"/>
          <a:stretch/>
        </p:blipFill>
        <p:spPr bwMode="auto">
          <a:xfrm>
            <a:off x="7020272" y="3752696"/>
            <a:ext cx="2123728" cy="128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453"/>
          <a:stretch/>
        </p:blipFill>
        <p:spPr bwMode="auto">
          <a:xfrm>
            <a:off x="5529401" y="3861048"/>
            <a:ext cx="1604789" cy="117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oezd_detskaya_-_Dorozhka_1_(xMuzic.me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564432" y="1408699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57192"/>
            <a:ext cx="936104" cy="67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9381" y="5157192"/>
            <a:ext cx="8969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336" y="5185405"/>
            <a:ext cx="110966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105" y="5218743"/>
            <a:ext cx="10001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437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5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760"/>
            <a:ext cx="9162791" cy="68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95" y="14847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nibirdeka.files.wordpress.com/2014/06/140330013508211.gif</a:t>
            </a:r>
            <a:endParaRPr lang="ru-RU" sz="1600" dirty="0" smtClean="0"/>
          </a:p>
          <a:p>
            <a:r>
              <a:rPr lang="en-US" sz="1600" dirty="0" err="1"/>
              <a:t>javascript:void</a:t>
            </a:r>
            <a:r>
              <a:rPr lang="en-US" sz="1600" dirty="0"/>
              <a:t>(0</a:t>
            </a:r>
            <a:r>
              <a:rPr lang="en-US" sz="1600" dirty="0" smtClean="0"/>
              <a:t>)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thumbs.dreamstime.com/z/shopping-mall-23255853.jpg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smeshariki-mir.ru/avatars/nyusha/28.gif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99px.ru/sstorage/1/2013/05/image_10805132347526135789.gif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chatradio.ru/forum/customavatars/avatar11363_1.gif</a:t>
            </a:r>
            <a:endParaRPr lang="ru-RU" sz="1600" dirty="0" smtClean="0"/>
          </a:p>
          <a:p>
            <a:r>
              <a:rPr lang="en-US" sz="1600" dirty="0"/>
              <a:t>http://smeshariki-mir.ru/avatars/krosh/11.gif</a:t>
            </a:r>
            <a:endParaRPr lang="ru-RU" sz="1600" dirty="0" smtClean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97051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216024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Образовательно-развивающая задача: </a:t>
            </a:r>
            <a:r>
              <a:rPr lang="ru-RU" sz="2400" dirty="0">
                <a:solidFill>
                  <a:prstClr val="black"/>
                </a:solidFill>
              </a:rPr>
              <a:t>освоение действий </a:t>
            </a:r>
            <a:r>
              <a:rPr lang="ru-RU" sz="2400" dirty="0" smtClean="0">
                <a:solidFill>
                  <a:prstClr val="black"/>
                </a:solidFill>
              </a:rPr>
              <a:t>выделения различных </a:t>
            </a:r>
            <a:r>
              <a:rPr lang="ru-RU" sz="2400" dirty="0">
                <a:solidFill>
                  <a:prstClr val="black"/>
                </a:solidFill>
              </a:rPr>
              <a:t>свойств </a:t>
            </a:r>
            <a:r>
              <a:rPr lang="ru-RU" sz="2400" dirty="0" smtClean="0">
                <a:solidFill>
                  <a:prstClr val="black"/>
                </a:solidFill>
              </a:rPr>
              <a:t>предметов (цвета, формы, количества) с помощью обозначающих их значков.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875248"/>
            <a:ext cx="7272808" cy="1921904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</a:rPr>
              <a:t>Педагогическая задача: </a:t>
            </a:r>
            <a:r>
              <a:rPr lang="ru-RU" sz="2400" dirty="0">
                <a:solidFill>
                  <a:prstClr val="black"/>
                </a:solidFill>
              </a:rPr>
              <a:t>обучение детей выделению различных свойств предметов (цвета, количества) с помощью обозначающих значков.</a:t>
            </a:r>
            <a:endParaRPr lang="ru-RU" sz="2400" dirty="0">
              <a:solidFill>
                <a:srgbClr val="8064A2">
                  <a:lumMod val="75000"/>
                </a:srgb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03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23" y="3825023"/>
            <a:ext cx="2808312" cy="303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010096" cy="30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233" y="1412776"/>
            <a:ext cx="4470797" cy="210080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Привет! Ребята, а кто работает в магазине? А что можно купить в магазине? Я, Нюша и </a:t>
            </a:r>
            <a:r>
              <a:rPr lang="ru-RU" sz="1800" b="1" dirty="0" err="1" smtClean="0">
                <a:solidFill>
                  <a:srgbClr val="FFFF00"/>
                </a:solidFill>
              </a:rPr>
              <a:t>Крош</a:t>
            </a:r>
            <a:r>
              <a:rPr lang="ru-RU" sz="1800" b="1" dirty="0" smtClean="0">
                <a:solidFill>
                  <a:srgbClr val="FFFF00"/>
                </a:solidFill>
              </a:rPr>
              <a:t> сегодня идем в магазин.  </a:t>
            </a:r>
            <a:r>
              <a:rPr lang="ru-RU" sz="1800" b="1" dirty="0" err="1" smtClean="0">
                <a:solidFill>
                  <a:srgbClr val="FFFF00"/>
                </a:solidFill>
              </a:rPr>
              <a:t>Крош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будет </a:t>
            </a:r>
            <a:r>
              <a:rPr lang="ru-RU" sz="1800" b="1" dirty="0" smtClean="0">
                <a:solidFill>
                  <a:srgbClr val="FFFF00"/>
                </a:solidFill>
              </a:rPr>
              <a:t>покупать предметы </a:t>
            </a:r>
            <a:r>
              <a:rPr lang="ru-RU" sz="1800" b="1" dirty="0">
                <a:solidFill>
                  <a:srgbClr val="FFFF00"/>
                </a:solidFill>
              </a:rPr>
              <a:t>один или много, </a:t>
            </a:r>
            <a:r>
              <a:rPr lang="ru-RU" sz="1800" b="1" dirty="0" smtClean="0">
                <a:solidFill>
                  <a:srgbClr val="FFFF00"/>
                </a:solidFill>
              </a:rPr>
              <a:t>Нюша - </a:t>
            </a:r>
            <a:r>
              <a:rPr lang="ru-RU" sz="1800" b="1" dirty="0">
                <a:solidFill>
                  <a:srgbClr val="FFFF00"/>
                </a:solidFill>
              </a:rPr>
              <a:t>предметы разных </a:t>
            </a:r>
            <a:r>
              <a:rPr lang="ru-RU" sz="1800" b="1" dirty="0" smtClean="0">
                <a:solidFill>
                  <a:srgbClr val="FFFF00"/>
                </a:solidFill>
              </a:rPr>
              <a:t>цветов, а я, Кар-</a:t>
            </a:r>
            <a:r>
              <a:rPr lang="ru-RU" sz="1800" b="1" dirty="0" err="1" smtClean="0">
                <a:solidFill>
                  <a:srgbClr val="FFFF00"/>
                </a:solidFill>
              </a:rPr>
              <a:t>Карыч</a:t>
            </a:r>
            <a:r>
              <a:rPr lang="ru-RU" sz="1800" b="1" dirty="0" smtClean="0">
                <a:solidFill>
                  <a:srgbClr val="FFFF00"/>
                </a:solidFill>
              </a:rPr>
              <a:t>, - предметы разной формы. 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808536"/>
            <a:ext cx="5904577" cy="304946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692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82652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55" t="1" r="-1" b="29854"/>
          <a:stretch/>
        </p:blipFill>
        <p:spPr bwMode="auto">
          <a:xfrm>
            <a:off x="3822576" y="3783927"/>
            <a:ext cx="1799184" cy="1281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5091" y="2420888"/>
            <a:ext cx="3422759" cy="173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1477" y="2578038"/>
            <a:ext cx="2609986" cy="100922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А в магазин мы поедем на поезде. Садимся по вагонам и вперед. 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42" b="29983"/>
          <a:stretch/>
        </p:blipFill>
        <p:spPr bwMode="auto">
          <a:xfrm>
            <a:off x="7020272" y="3752696"/>
            <a:ext cx="2123728" cy="128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453"/>
          <a:stretch/>
        </p:blipFill>
        <p:spPr bwMode="auto">
          <a:xfrm>
            <a:off x="5529401" y="3861048"/>
            <a:ext cx="1604789" cy="117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oezd_detskaya_-_Dorozhka_1_(xMuzic.me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564432" y="1408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0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5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75360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48"/>
          <a:stretch/>
        </p:blipFill>
        <p:spPr bwMode="auto">
          <a:xfrm>
            <a:off x="12943" y="1268760"/>
            <a:ext cx="9746839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47402"/>
            <a:ext cx="1157118" cy="124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6814" y="4629068"/>
            <a:ext cx="1582055" cy="8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8202" y="4608739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</a:rPr>
              <a:t>Вот мы и приехали. Заходим.</a:t>
            </a:r>
            <a:endParaRPr lang="ru-RU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55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97640"/>
            <a:ext cx="1989930" cy="198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E:\картинки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5" t="3389" r="40245" b="54048"/>
          <a:stretch/>
        </p:blipFill>
        <p:spPr bwMode="auto">
          <a:xfrm>
            <a:off x="7149709" y="4015250"/>
            <a:ext cx="1800341" cy="9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картинки\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79" t="26752" r="12235" b="17266"/>
          <a:stretch/>
        </p:blipFill>
        <p:spPr bwMode="auto">
          <a:xfrm>
            <a:off x="1475656" y="174576"/>
            <a:ext cx="2404705" cy="123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картинки\3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8" t="3485" r="7752" b="53140"/>
          <a:stretch/>
        </p:blipFill>
        <p:spPr bwMode="auto">
          <a:xfrm>
            <a:off x="6201890" y="206153"/>
            <a:ext cx="2713957" cy="96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картинки\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3629" r="1931" b="33186"/>
          <a:stretch/>
        </p:blipFill>
        <p:spPr bwMode="auto">
          <a:xfrm>
            <a:off x="2056903" y="2786548"/>
            <a:ext cx="2200771" cy="10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E:\картинки\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31" t="25050" r="2004" b="15491"/>
          <a:stretch/>
        </p:blipFill>
        <p:spPr bwMode="auto">
          <a:xfrm rot="16200000">
            <a:off x="2006687" y="1220793"/>
            <a:ext cx="963013" cy="1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889" r="68146"/>
          <a:stretch/>
        </p:blipFill>
        <p:spPr bwMode="auto">
          <a:xfrm>
            <a:off x="4257674" y="321711"/>
            <a:ext cx="1224136" cy="130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82" t="15060" r="36428"/>
          <a:stretch/>
        </p:blipFill>
        <p:spPr bwMode="auto">
          <a:xfrm>
            <a:off x="189225" y="1174997"/>
            <a:ext cx="909471" cy="190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 descr="E:\картинки\7.jpe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2" t="5795" r="40077" b="78208"/>
          <a:stretch/>
        </p:blipFill>
        <p:spPr bwMode="auto">
          <a:xfrm>
            <a:off x="6342743" y="1406051"/>
            <a:ext cx="2423853" cy="8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7" t="66990" r="58505"/>
          <a:stretch/>
        </p:blipFill>
        <p:spPr bwMode="auto">
          <a:xfrm>
            <a:off x="7410333" y="2290514"/>
            <a:ext cx="1439407" cy="157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1" t="8894" r="53231" b="36306"/>
          <a:stretch/>
        </p:blipFill>
        <p:spPr bwMode="auto">
          <a:xfrm rot="5400000">
            <a:off x="737895" y="3341334"/>
            <a:ext cx="1094946" cy="204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99" t="48042" r="40050" b="8148"/>
          <a:stretch/>
        </p:blipFill>
        <p:spPr bwMode="auto">
          <a:xfrm>
            <a:off x="4459751" y="1785617"/>
            <a:ext cx="1540061" cy="135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466" b="11615"/>
          <a:stretch/>
        </p:blipFill>
        <p:spPr bwMode="auto">
          <a:xfrm>
            <a:off x="243422" y="5280880"/>
            <a:ext cx="2066924" cy="133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809" y="3476892"/>
            <a:ext cx="1275745" cy="12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52" r="14989"/>
          <a:stretch/>
        </p:blipFill>
        <p:spPr bwMode="auto">
          <a:xfrm>
            <a:off x="6757555" y="5179979"/>
            <a:ext cx="1385046" cy="153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53" t="4955" r="11460" b="69435"/>
          <a:stretch/>
        </p:blipFill>
        <p:spPr bwMode="auto">
          <a:xfrm>
            <a:off x="2992583" y="3867998"/>
            <a:ext cx="2237199" cy="104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0361" y="3997348"/>
            <a:ext cx="26574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8906" y="4071076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a typeface="+mj-ea"/>
                <a:cs typeface="+mj-cs"/>
              </a:rPr>
              <a:t>Я могу купить только предметы разной формы и размера. Помогите мне ребята их найти.</a:t>
            </a:r>
            <a:endParaRPr lang="ru-RU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7674" y="5111250"/>
            <a:ext cx="1545222" cy="167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225" y="277511"/>
            <a:ext cx="1087659" cy="6947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59154" y="333376"/>
            <a:ext cx="978721" cy="625670"/>
            <a:chOff x="260390" y="346627"/>
            <a:chExt cx="978721" cy="52939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60390" y="346627"/>
              <a:ext cx="383570" cy="2176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550233" y="658341"/>
              <a:ext cx="365642" cy="2176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878103" y="346627"/>
              <a:ext cx="361008" cy="21768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2341" y="2942652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8537" y="4071076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3032" y="4194648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299" y="342213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948" y="470842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C:\Users\1\Desktop\2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867" y="550627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1\Desktop\2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9751" y="5150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1\Desktop\2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6251" y="139526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1\Desktop\2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2836" y="26193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1\Desktop\2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2878" y="549157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1\Desktop\2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6708" y="35580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1\Desktop\2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581" y="202825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1\Desktop\2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748" y="17211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1\Desktop\2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80" y="174189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1\Desktop\2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68" y="399681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204" y="6198747"/>
            <a:ext cx="966064" cy="60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42743" y="0"/>
            <a:ext cx="27275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Примечание:</a:t>
            </a:r>
            <a:r>
              <a:rPr lang="ru-RU" dirty="0" smtClean="0"/>
              <a:t> </a:t>
            </a:r>
          </a:p>
          <a:p>
            <a:r>
              <a:rPr lang="ru-RU" dirty="0" smtClean="0"/>
              <a:t>1. Жми мышкой на любое место.</a:t>
            </a:r>
          </a:p>
          <a:p>
            <a:r>
              <a:rPr lang="ru-RU" dirty="0" smtClean="0"/>
              <a:t>2.После обсуждения с детьми, нажимай на картинку (если картинка выбрана верно, то появится веселый смайлик, если нет, то грустный).</a:t>
            </a:r>
          </a:p>
          <a:p>
            <a:r>
              <a:rPr lang="ru-RU" dirty="0" smtClean="0"/>
              <a:t>3.Жми на стрелку.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463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0958"/>
            <a:ext cx="9066501" cy="701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44609"/>
            <a:ext cx="1728192" cy="18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8984" y="4805514"/>
            <a:ext cx="1897518" cy="189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42819"/>
            <a:ext cx="19446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6983" y="2115163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«Покупаем продукты»</a:t>
            </a:r>
          </a:p>
          <a:p>
            <a:endParaRPr lang="ru-RU" dirty="0"/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Сумку в руки мы берём,</a:t>
            </a:r>
          </a:p>
          <a:p>
            <a:pPr algn="ctr"/>
            <a:r>
              <a:rPr lang="ru-RU" dirty="0"/>
              <a:t>(наклоняются и берут воображаемую сумку)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магазин с тобой идём.</a:t>
            </a:r>
          </a:p>
          <a:p>
            <a:pPr algn="ctr"/>
            <a:r>
              <a:rPr lang="ru-RU" dirty="0"/>
              <a:t>(шагают на месте)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магазине же на полках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шарфы и не футболки.</a:t>
            </a:r>
          </a:p>
          <a:p>
            <a:pPr algn="ctr"/>
            <a:r>
              <a:rPr lang="ru-RU" dirty="0"/>
              <a:t>(поднимают руки вверх и отрицательно покачивают головой)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Вкусно пахнет здесь всегда,</a:t>
            </a:r>
          </a:p>
          <a:p>
            <a:pPr algn="ctr"/>
            <a:r>
              <a:rPr lang="ru-RU" dirty="0"/>
              <a:t>(поворот головы вправо, затем влево с вдыханием воздуха)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доме – вкусная еда.</a:t>
            </a:r>
          </a:p>
          <a:p>
            <a:pPr algn="ctr"/>
            <a:r>
              <a:rPr lang="ru-RU" dirty="0"/>
              <a:t>(«дом» над головой)</a:t>
            </a:r>
          </a:p>
        </p:txBody>
      </p:sp>
    </p:spTree>
    <p:extLst>
      <p:ext uri="{BB962C8B-B14F-4D97-AF65-F5344CB8AC3E}">
        <p14:creationId xmlns:p14="http://schemas.microsoft.com/office/powerpoint/2010/main" xmlns="" val="376306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97640"/>
            <a:ext cx="1989930" cy="198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E:\картинки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5" t="3389" r="40245" b="54048"/>
          <a:stretch/>
        </p:blipFill>
        <p:spPr bwMode="auto">
          <a:xfrm>
            <a:off x="7149709" y="4015250"/>
            <a:ext cx="1800341" cy="9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картинки\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79" t="26752" r="12235" b="17266"/>
          <a:stretch/>
        </p:blipFill>
        <p:spPr bwMode="auto">
          <a:xfrm>
            <a:off x="1475656" y="174576"/>
            <a:ext cx="2404705" cy="123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картинки\3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8" t="3485" r="7752" b="53140"/>
          <a:stretch/>
        </p:blipFill>
        <p:spPr bwMode="auto">
          <a:xfrm>
            <a:off x="6201890" y="206153"/>
            <a:ext cx="2713957" cy="96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картинки\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3629" r="1931" b="33186"/>
          <a:stretch/>
        </p:blipFill>
        <p:spPr bwMode="auto">
          <a:xfrm>
            <a:off x="2056903" y="2786548"/>
            <a:ext cx="2200771" cy="10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E:\картинки\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31" t="25050" r="2004" b="15491"/>
          <a:stretch/>
        </p:blipFill>
        <p:spPr bwMode="auto">
          <a:xfrm rot="16200000">
            <a:off x="2006687" y="1220793"/>
            <a:ext cx="963013" cy="1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889" r="68146"/>
          <a:stretch/>
        </p:blipFill>
        <p:spPr bwMode="auto">
          <a:xfrm>
            <a:off x="4257674" y="321711"/>
            <a:ext cx="1224136" cy="130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82" t="15060" r="36428"/>
          <a:stretch/>
        </p:blipFill>
        <p:spPr bwMode="auto">
          <a:xfrm>
            <a:off x="189225" y="1174997"/>
            <a:ext cx="909471" cy="190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 descr="E:\картинки\7.jpe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2" t="5795" r="40077" b="78208"/>
          <a:stretch/>
        </p:blipFill>
        <p:spPr bwMode="auto">
          <a:xfrm>
            <a:off x="6342743" y="1406051"/>
            <a:ext cx="2423853" cy="8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7" t="66990" r="58505"/>
          <a:stretch/>
        </p:blipFill>
        <p:spPr bwMode="auto">
          <a:xfrm>
            <a:off x="7410333" y="2290514"/>
            <a:ext cx="1439407" cy="157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1" t="8894" r="53231" b="36306"/>
          <a:stretch/>
        </p:blipFill>
        <p:spPr bwMode="auto">
          <a:xfrm rot="5400000">
            <a:off x="737895" y="3341334"/>
            <a:ext cx="1094946" cy="204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99" t="48042" r="40050" b="8148"/>
          <a:stretch/>
        </p:blipFill>
        <p:spPr bwMode="auto">
          <a:xfrm>
            <a:off x="4459751" y="1785617"/>
            <a:ext cx="1540061" cy="135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466" b="11615"/>
          <a:stretch/>
        </p:blipFill>
        <p:spPr bwMode="auto">
          <a:xfrm>
            <a:off x="243422" y="5280880"/>
            <a:ext cx="2066924" cy="133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809" y="3476892"/>
            <a:ext cx="1275745" cy="12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52" r="14989"/>
          <a:stretch/>
        </p:blipFill>
        <p:spPr bwMode="auto">
          <a:xfrm>
            <a:off x="6757555" y="5179979"/>
            <a:ext cx="1385046" cy="153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53" t="4955" r="11460" b="69435"/>
          <a:stretch/>
        </p:blipFill>
        <p:spPr bwMode="auto">
          <a:xfrm>
            <a:off x="2992583" y="3867998"/>
            <a:ext cx="2237199" cy="104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0361" y="3997348"/>
            <a:ext cx="26574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8906" y="4071076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a typeface="+mj-ea"/>
                <a:cs typeface="+mj-cs"/>
              </a:rPr>
              <a:t>Я могу купить только предметы разных цветов. Помогите мне ребята их найти.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07" y="122381"/>
            <a:ext cx="1171314" cy="84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515" y="5280880"/>
            <a:ext cx="1456478" cy="145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 descr="C:\Users\1\Desktop\28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111" y="399363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Users\1\Desktop\28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88" y="173502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:\Users\1\Desktop\28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6903" y="174022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C:\Users\1\Desktop\28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580" y="282946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:\Users\1\Desktop\28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758" y="32171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C:\Users\1\Desktop\28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406" y="45355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C:\Users\1\Desktop\28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4045" y="22249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C:\Users\1\Desktop\28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7536" y="140605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:\Users\1\Desktop\28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9662" y="264102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C:\Users\1\Desktop\28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3629" y="403204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C:\Users\1\Desktop\1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356" y="521618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C:\Users\1\Desktop\1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719" y="365193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C:\Users\1\Desktop\1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5407" y="178561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Users\1\Desktop\1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6915" y="331766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C:\Users\1\Desktop\1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178" y="523440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1908" y="6237807"/>
            <a:ext cx="997506" cy="62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942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251520" y="169850"/>
            <a:ext cx="876078" cy="636860"/>
            <a:chOff x="95522" y="1512392"/>
            <a:chExt cx="876078" cy="63686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95522" y="1512392"/>
              <a:ext cx="876078" cy="620464"/>
              <a:chOff x="95522" y="1512392"/>
              <a:chExt cx="876078" cy="620464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07504" y="1524000"/>
                <a:ext cx="864096" cy="60885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95522" y="1512392"/>
                <a:ext cx="498324" cy="3037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107504" y="1512392"/>
                <a:ext cx="840133" cy="4931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233806" y="1701110"/>
                <a:ext cx="720080" cy="4317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539552" y="1916983"/>
              <a:ext cx="432048" cy="232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7674" y="4913784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97640"/>
            <a:ext cx="1989930" cy="198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E:\картинки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5" t="3389" r="40245" b="54048"/>
          <a:stretch/>
        </p:blipFill>
        <p:spPr bwMode="auto">
          <a:xfrm>
            <a:off x="7149709" y="4015250"/>
            <a:ext cx="1800341" cy="9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картинки\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79" t="26752" r="12235" b="17266"/>
          <a:stretch/>
        </p:blipFill>
        <p:spPr bwMode="auto">
          <a:xfrm>
            <a:off x="1475656" y="174576"/>
            <a:ext cx="2404705" cy="123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картинки\3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8" t="3485" r="7752" b="53140"/>
          <a:stretch/>
        </p:blipFill>
        <p:spPr bwMode="auto">
          <a:xfrm>
            <a:off x="6201890" y="206153"/>
            <a:ext cx="2713957" cy="96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картинки\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3629" r="1931" b="33186"/>
          <a:stretch/>
        </p:blipFill>
        <p:spPr bwMode="auto">
          <a:xfrm>
            <a:off x="2056903" y="2786548"/>
            <a:ext cx="2200771" cy="10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E:\картинки\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31" t="25050" r="2004" b="15491"/>
          <a:stretch/>
        </p:blipFill>
        <p:spPr bwMode="auto">
          <a:xfrm rot="16200000">
            <a:off x="2006687" y="1220793"/>
            <a:ext cx="963013" cy="1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889" r="68146"/>
          <a:stretch/>
        </p:blipFill>
        <p:spPr bwMode="auto">
          <a:xfrm>
            <a:off x="4257674" y="321711"/>
            <a:ext cx="1224136" cy="130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82" t="15060" r="36428"/>
          <a:stretch/>
        </p:blipFill>
        <p:spPr bwMode="auto">
          <a:xfrm>
            <a:off x="189225" y="1174997"/>
            <a:ext cx="909471" cy="190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 descr="E:\картинки\7.jpe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2" t="5795" r="40077" b="78208"/>
          <a:stretch/>
        </p:blipFill>
        <p:spPr bwMode="auto">
          <a:xfrm>
            <a:off x="6342743" y="1406051"/>
            <a:ext cx="2423853" cy="8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7" t="66990" r="58505"/>
          <a:stretch/>
        </p:blipFill>
        <p:spPr bwMode="auto">
          <a:xfrm>
            <a:off x="7410333" y="2290514"/>
            <a:ext cx="1439407" cy="157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1" t="8894" r="53231" b="36306"/>
          <a:stretch/>
        </p:blipFill>
        <p:spPr bwMode="auto">
          <a:xfrm rot="5400000">
            <a:off x="737895" y="3341334"/>
            <a:ext cx="1094946" cy="204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99" t="48042" r="40050" b="8148"/>
          <a:stretch/>
        </p:blipFill>
        <p:spPr bwMode="auto">
          <a:xfrm>
            <a:off x="4459751" y="1785617"/>
            <a:ext cx="1540061" cy="135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466" b="11615"/>
          <a:stretch/>
        </p:blipFill>
        <p:spPr bwMode="auto">
          <a:xfrm>
            <a:off x="243422" y="5280880"/>
            <a:ext cx="2066924" cy="133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809" y="3476892"/>
            <a:ext cx="1275745" cy="12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52" r="14989"/>
          <a:stretch/>
        </p:blipFill>
        <p:spPr bwMode="auto">
          <a:xfrm>
            <a:off x="6757555" y="5179979"/>
            <a:ext cx="1385046" cy="153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53" t="4955" r="11460" b="69435"/>
          <a:stretch/>
        </p:blipFill>
        <p:spPr bwMode="auto">
          <a:xfrm>
            <a:off x="2458936" y="4004333"/>
            <a:ext cx="2237199" cy="104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0361" y="3997348"/>
            <a:ext cx="26574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8906" y="4071076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a typeface="+mj-ea"/>
                <a:cs typeface="+mj-cs"/>
              </a:rPr>
              <a:t>Я могу купить только предметы один или много. Помогите мне ребята их найти.</a:t>
            </a:r>
            <a:endParaRPr lang="ru-RU" sz="1400" dirty="0"/>
          </a:p>
        </p:txBody>
      </p:sp>
      <p:pic>
        <p:nvPicPr>
          <p:cNvPr id="3" name="Picture 2" descr="C:\Users\1\Desktop\4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4408" y="405772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4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808" y="32171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4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810" y="362680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1\Desktop\4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581" y="20076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1\Desktop\4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68" y="549157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1\Desktop\4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68" y="398324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1\Desktop\4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088" y="285403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1\Desktop\4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133" y="32171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1\Desktop\4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2679" y="406941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1\Desktop\4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133" y="545368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1\Desktop\5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25" y="172810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1\Desktop\5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1943" y="171758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1\Desktop\5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203" y="57444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1\Desktop\5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133" y="140605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:\Users\1\Desktop\5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6351" y="276435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0036" y="6250541"/>
            <a:ext cx="966064" cy="60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038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329</Words>
  <Application>Microsoft Office PowerPoint</Application>
  <PresentationFormat>Экран (4:3)</PresentationFormat>
  <Paragraphs>38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Развитие элементарных математических представлений НОД №3</vt:lpstr>
      <vt:lpstr>Образовательно-развивающая задача: освоение действий выделения различных свойств предметов (цвета, формы, количества) с помощью обозначающих их значков.</vt:lpstr>
      <vt:lpstr>Привет! Ребята, а кто работает в магазине? А что можно купить в магазине? Я, Нюша и Крош сегодня идем в магазин.  Крош будет покупать предметы один или много, Нюша - предметы разных цветов, а я, Кар-Карыч, - предметы разной формы. </vt:lpstr>
      <vt:lpstr>А в магазин мы поедем на поезде. Садимся по вагонам и вперед. </vt:lpstr>
      <vt:lpstr>Слайд 5</vt:lpstr>
      <vt:lpstr>Слайд 6</vt:lpstr>
      <vt:lpstr>Слайд 7</vt:lpstr>
      <vt:lpstr>Слайд 8</vt:lpstr>
      <vt:lpstr>Слайд 9</vt:lpstr>
      <vt:lpstr>Спасибо вам ребята. А теперь нам пора отправляться домой. Пока До новых встреч.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элементарных математических представлений НОД №1</dc:title>
  <dc:creator>1</dc:creator>
  <cp:lastModifiedBy>Elena</cp:lastModifiedBy>
  <cp:revision>76</cp:revision>
  <dcterms:created xsi:type="dcterms:W3CDTF">2017-10-18T15:47:50Z</dcterms:created>
  <dcterms:modified xsi:type="dcterms:W3CDTF">2020-10-16T05:32:32Z</dcterms:modified>
</cp:coreProperties>
</file>