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58" r:id="rId5"/>
    <p:sldId id="261" r:id="rId6"/>
    <p:sldId id="266" r:id="rId7"/>
    <p:sldId id="270" r:id="rId8"/>
    <p:sldId id="268" r:id="rId9"/>
    <p:sldId id="267" r:id="rId10"/>
    <p:sldId id="269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47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12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.mp3"/><Relationship Id="rId6" Type="http://schemas.openxmlformats.org/officeDocument/2006/relationships/image" Target="../media/image8.png"/><Relationship Id="rId11" Type="http://schemas.openxmlformats.org/officeDocument/2006/relationships/image" Target="../media/image39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microsoft.com/office/2007/relationships/media" Target="../media/media1.mp3"/><Relationship Id="rId1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nibirdeka.files.wordpress.com/2014/06/140330013508211.gif" TargetMode="External"/><Relationship Id="rId7" Type="http://schemas.openxmlformats.org/officeDocument/2006/relationships/hyperlink" Target="http://chatradio.ru/forum/customavatars/avatar11363_1.gif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99px.ru/sstorage/1/2013/05/image_10805132347526135789.gif" TargetMode="External"/><Relationship Id="rId5" Type="http://schemas.openxmlformats.org/officeDocument/2006/relationships/hyperlink" Target="http://smeshariki-mir.ru/avatars/nyusha/28.gif" TargetMode="External"/><Relationship Id="rId4" Type="http://schemas.openxmlformats.org/officeDocument/2006/relationships/hyperlink" Target="https://thumbs.dreamstime.com/z/shopping-mall-23255853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microsoft.com/office/2007/relationships/media" Target="../media/media1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.jpeg"/><Relationship Id="rId21" Type="http://schemas.openxmlformats.org/officeDocument/2006/relationships/image" Target="../media/image34.pn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17" Type="http://schemas.openxmlformats.org/officeDocument/2006/relationships/image" Target="../media/image30.png"/><Relationship Id="rId2" Type="http://schemas.openxmlformats.org/officeDocument/2006/relationships/image" Target="../media/image15.png"/><Relationship Id="rId16" Type="http://schemas.openxmlformats.org/officeDocument/2006/relationships/image" Target="../media/image29.jpe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png"/><Relationship Id="rId5" Type="http://schemas.openxmlformats.org/officeDocument/2006/relationships/image" Target="../media/image18.jpeg"/><Relationship Id="rId15" Type="http://schemas.openxmlformats.org/officeDocument/2006/relationships/image" Target="../media/image28.jpeg"/><Relationship Id="rId23" Type="http://schemas.openxmlformats.org/officeDocument/2006/relationships/image" Target="../media/image36.png"/><Relationship Id="rId10" Type="http://schemas.openxmlformats.org/officeDocument/2006/relationships/image" Target="../media/image23.jpeg"/><Relationship Id="rId19" Type="http://schemas.openxmlformats.org/officeDocument/2006/relationships/image" Target="../media/image32.png"/><Relationship Id="rId4" Type="http://schemas.openxmlformats.org/officeDocument/2006/relationships/image" Target="../media/image17.jpe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.jpeg"/><Relationship Id="rId21" Type="http://schemas.openxmlformats.org/officeDocument/2006/relationships/image" Target="../media/image41.gif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17" Type="http://schemas.openxmlformats.org/officeDocument/2006/relationships/image" Target="../media/image30.png"/><Relationship Id="rId2" Type="http://schemas.openxmlformats.org/officeDocument/2006/relationships/image" Target="../media/image15.png"/><Relationship Id="rId16" Type="http://schemas.openxmlformats.org/officeDocument/2006/relationships/image" Target="../media/image29.jpe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png"/><Relationship Id="rId5" Type="http://schemas.openxmlformats.org/officeDocument/2006/relationships/image" Target="../media/image18.jpeg"/><Relationship Id="rId15" Type="http://schemas.openxmlformats.org/officeDocument/2006/relationships/image" Target="../media/image28.jpeg"/><Relationship Id="rId23" Type="http://schemas.openxmlformats.org/officeDocument/2006/relationships/image" Target="../media/image36.png"/><Relationship Id="rId10" Type="http://schemas.openxmlformats.org/officeDocument/2006/relationships/image" Target="../media/image23.jpeg"/><Relationship Id="rId19" Type="http://schemas.openxmlformats.org/officeDocument/2006/relationships/image" Target="../media/image39.png"/><Relationship Id="rId4" Type="http://schemas.openxmlformats.org/officeDocument/2006/relationships/image" Target="../media/image17.jpe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42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18" Type="http://schemas.openxmlformats.org/officeDocument/2006/relationships/image" Target="../media/image30.png"/><Relationship Id="rId3" Type="http://schemas.openxmlformats.org/officeDocument/2006/relationships/image" Target="../media/image15.png"/><Relationship Id="rId21" Type="http://schemas.openxmlformats.org/officeDocument/2006/relationships/image" Target="../media/image45.gif"/><Relationship Id="rId7" Type="http://schemas.openxmlformats.org/officeDocument/2006/relationships/image" Target="../media/image19.jpeg"/><Relationship Id="rId12" Type="http://schemas.openxmlformats.org/officeDocument/2006/relationships/image" Target="../media/image24.png"/><Relationship Id="rId17" Type="http://schemas.openxmlformats.org/officeDocument/2006/relationships/image" Target="../media/image29.jpeg"/><Relationship Id="rId2" Type="http://schemas.openxmlformats.org/officeDocument/2006/relationships/image" Target="../media/image43.png"/><Relationship Id="rId16" Type="http://schemas.openxmlformats.org/officeDocument/2006/relationships/image" Target="../media/image28.jpeg"/><Relationship Id="rId20" Type="http://schemas.openxmlformats.org/officeDocument/2006/relationships/image" Target="../media/image4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jpe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20" y="-99392"/>
            <a:ext cx="9180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0172" y="548680"/>
            <a:ext cx="7772400" cy="108255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Развитие элементарных математических представлений</a:t>
            </a:r>
            <a:b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НОД №3</a:t>
            </a:r>
            <a:endParaRPr lang="ru-RU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875248"/>
            <a:ext cx="6400800" cy="1008112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4">
                    <a:lumMod val="75000"/>
                  </a:schemeClr>
                </a:solidFill>
              </a:rPr>
              <a:t>«В магазине»</a:t>
            </a:r>
            <a:endParaRPr lang="ru-RU" sz="4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5976" y="5445224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Кондратьева Е.М.</a:t>
            </a:r>
          </a:p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Воспитатель МАДОУ ЦРР </a:t>
            </a:r>
            <a:r>
              <a:rPr lang="ru-RU" sz="20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детский сад №104</a:t>
            </a:r>
            <a:endParaRPr lang="ru-RU" sz="20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9462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3" y="0"/>
            <a:ext cx="9137817" cy="6511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3082652"/>
            <a:ext cx="80772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6355" t="1" r="-1" b="29854"/>
          <a:stretch/>
        </p:blipFill>
        <p:spPr bwMode="auto">
          <a:xfrm>
            <a:off x="3822576" y="3783927"/>
            <a:ext cx="1799184" cy="12815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5091" y="2420888"/>
            <a:ext cx="3422759" cy="1738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81477" y="2578038"/>
            <a:ext cx="2609986" cy="1009228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FFFF00"/>
                </a:solidFill>
              </a:rPr>
              <a:t>Спасибо вам ребята. А теперь нам пора отправляться домой. Пока До новых встреч.</a:t>
            </a:r>
            <a:endParaRPr lang="ru-RU" sz="1800" b="1" dirty="0">
              <a:solidFill>
                <a:srgbClr val="FFFF0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842" b="29983"/>
          <a:stretch/>
        </p:blipFill>
        <p:spPr bwMode="auto">
          <a:xfrm>
            <a:off x="7020272" y="3752696"/>
            <a:ext cx="2123728" cy="1283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1453"/>
          <a:stretch/>
        </p:blipFill>
        <p:spPr bwMode="auto">
          <a:xfrm>
            <a:off x="5529401" y="3861048"/>
            <a:ext cx="1604789" cy="1175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oezd_detskaya_-_Dorozhka_1_(xMuzic.me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9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1564432" y="1408699"/>
            <a:ext cx="609600" cy="6096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157192"/>
            <a:ext cx="936104" cy="679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49381" y="5157192"/>
            <a:ext cx="896937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67336" y="5185405"/>
            <a:ext cx="1109663" cy="71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22105" y="5218743"/>
            <a:ext cx="1000125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64372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755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9760"/>
            <a:ext cx="9162791" cy="687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595" y="148478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Источники: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>
            <a:normAutofit/>
          </a:bodyPr>
          <a:lstStyle/>
          <a:p>
            <a:r>
              <a:rPr lang="en-US" sz="1600" dirty="0">
                <a:hlinkClick r:id="rId3"/>
              </a:rPr>
              <a:t>https://</a:t>
            </a:r>
            <a:r>
              <a:rPr lang="en-US" sz="1600" dirty="0" smtClean="0">
                <a:hlinkClick r:id="rId3"/>
              </a:rPr>
              <a:t>nibirdeka.files.wordpress.com/2014/06/140330013508211.gif</a:t>
            </a:r>
            <a:endParaRPr lang="ru-RU" sz="1600" dirty="0" smtClean="0"/>
          </a:p>
          <a:p>
            <a:r>
              <a:rPr lang="en-US" sz="1600" dirty="0" err="1"/>
              <a:t>javascript:void</a:t>
            </a:r>
            <a:r>
              <a:rPr lang="en-US" sz="1600" dirty="0"/>
              <a:t>(0</a:t>
            </a:r>
            <a:r>
              <a:rPr lang="en-US" sz="1600" dirty="0" smtClean="0"/>
              <a:t>)</a:t>
            </a:r>
            <a:endParaRPr lang="ru-RU" sz="1600" dirty="0" smtClean="0"/>
          </a:p>
          <a:p>
            <a:r>
              <a:rPr lang="en-US" sz="1600" dirty="0">
                <a:hlinkClick r:id="rId4"/>
              </a:rPr>
              <a:t>https://</a:t>
            </a:r>
            <a:r>
              <a:rPr lang="en-US" sz="1600" dirty="0" smtClean="0">
                <a:hlinkClick r:id="rId4"/>
              </a:rPr>
              <a:t>thumbs.dreamstime.com/z/shopping-mall-23255853.jpg</a:t>
            </a:r>
            <a:endParaRPr lang="ru-RU" sz="1600" dirty="0" smtClean="0"/>
          </a:p>
          <a:p>
            <a:r>
              <a:rPr lang="en-US" sz="1600" dirty="0">
                <a:hlinkClick r:id="rId5"/>
              </a:rPr>
              <a:t>http://</a:t>
            </a:r>
            <a:r>
              <a:rPr lang="en-US" sz="1600" dirty="0" smtClean="0">
                <a:hlinkClick r:id="rId5"/>
              </a:rPr>
              <a:t>smeshariki-mir.ru/avatars/nyusha/28.gif</a:t>
            </a:r>
            <a:endParaRPr lang="ru-RU" sz="1600" dirty="0" smtClean="0"/>
          </a:p>
          <a:p>
            <a:r>
              <a:rPr lang="en-US" sz="1600" dirty="0">
                <a:hlinkClick r:id="rId6"/>
              </a:rPr>
              <a:t>http://</a:t>
            </a:r>
            <a:r>
              <a:rPr lang="en-US" sz="1600" dirty="0" smtClean="0">
                <a:hlinkClick r:id="rId6"/>
              </a:rPr>
              <a:t>99px.ru/sstorage/1/2013/05/image_10805132347526135789.gif</a:t>
            </a:r>
            <a:endParaRPr lang="ru-RU" sz="1600" dirty="0" smtClean="0"/>
          </a:p>
          <a:p>
            <a:r>
              <a:rPr lang="en-US" sz="1600" dirty="0">
                <a:hlinkClick r:id="rId7"/>
              </a:rPr>
              <a:t>http://</a:t>
            </a:r>
            <a:r>
              <a:rPr lang="en-US" sz="1600" dirty="0" smtClean="0">
                <a:hlinkClick r:id="rId7"/>
              </a:rPr>
              <a:t>chatradio.ru/forum/customavatars/avatar11363_1.gif</a:t>
            </a:r>
            <a:endParaRPr lang="ru-RU" sz="1600" dirty="0" smtClean="0"/>
          </a:p>
          <a:p>
            <a:r>
              <a:rPr lang="en-US" sz="1600" dirty="0"/>
              <a:t>http://smeshariki-mir.ru/avatars/krosh/11.gif</a:t>
            </a:r>
            <a:endParaRPr lang="ru-RU" sz="1600" dirty="0" smtClean="0"/>
          </a:p>
          <a:p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xmlns="" val="970513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20" y="-99392"/>
            <a:ext cx="9180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0172" y="548680"/>
            <a:ext cx="7772400" cy="216024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Образовательно-развивающая задача: </a:t>
            </a:r>
            <a:r>
              <a:rPr lang="ru-RU" sz="2400" dirty="0">
                <a:solidFill>
                  <a:prstClr val="black"/>
                </a:solidFill>
              </a:rPr>
              <a:t>освоение действий </a:t>
            </a:r>
            <a:r>
              <a:rPr lang="ru-RU" sz="2400" dirty="0" smtClean="0">
                <a:solidFill>
                  <a:prstClr val="black"/>
                </a:solidFill>
              </a:rPr>
              <a:t>выделения различных </a:t>
            </a:r>
            <a:r>
              <a:rPr lang="ru-RU" sz="2400" dirty="0">
                <a:solidFill>
                  <a:prstClr val="black"/>
                </a:solidFill>
              </a:rPr>
              <a:t>свойств </a:t>
            </a:r>
            <a:r>
              <a:rPr lang="ru-RU" sz="2400" dirty="0" smtClean="0">
                <a:solidFill>
                  <a:prstClr val="black"/>
                </a:solidFill>
              </a:rPr>
              <a:t>предметов (цвета, формы, количества) с помощью обозначающих их значков.</a:t>
            </a:r>
            <a:endParaRPr lang="ru-RU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2875248"/>
            <a:ext cx="7272808" cy="1921904"/>
          </a:xfrm>
        </p:spPr>
        <p:txBody>
          <a:bodyPr>
            <a:normAutofit/>
          </a:bodyPr>
          <a:lstStyle/>
          <a:p>
            <a:pPr lvl="0"/>
            <a:r>
              <a:rPr lang="ru-RU" sz="2400" b="1" dirty="0">
                <a:solidFill>
                  <a:srgbClr val="7030A0"/>
                </a:solidFill>
              </a:rPr>
              <a:t>Педагогическая задача: </a:t>
            </a:r>
            <a:r>
              <a:rPr lang="ru-RU" sz="2400" dirty="0">
                <a:solidFill>
                  <a:prstClr val="black"/>
                </a:solidFill>
              </a:rPr>
              <a:t>обучение детей выделению различных свойств предметов (цвета, количества) с помощью обозначающих значков.</a:t>
            </a:r>
            <a:endParaRPr lang="ru-RU" sz="2400" dirty="0">
              <a:solidFill>
                <a:srgbClr val="8064A2">
                  <a:lumMod val="75000"/>
                </a:srgb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6031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223" y="3825023"/>
            <a:ext cx="2808312" cy="3032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6010096" cy="3052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7233" y="1412776"/>
            <a:ext cx="4470797" cy="210080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FFFF00"/>
                </a:solidFill>
              </a:rPr>
              <a:t>Привет! Ребята, а кто работает в магазине? А что можно купить в магазине? Я, Нюша и </a:t>
            </a:r>
            <a:r>
              <a:rPr lang="ru-RU" sz="1800" b="1" dirty="0" err="1" smtClean="0">
                <a:solidFill>
                  <a:srgbClr val="FFFF00"/>
                </a:solidFill>
              </a:rPr>
              <a:t>Крош</a:t>
            </a:r>
            <a:r>
              <a:rPr lang="ru-RU" sz="1800" b="1" dirty="0" smtClean="0">
                <a:solidFill>
                  <a:srgbClr val="FFFF00"/>
                </a:solidFill>
              </a:rPr>
              <a:t> сегодня идем в магазин.  </a:t>
            </a:r>
            <a:r>
              <a:rPr lang="ru-RU" sz="1800" b="1" dirty="0" err="1" smtClean="0">
                <a:solidFill>
                  <a:srgbClr val="FFFF00"/>
                </a:solidFill>
              </a:rPr>
              <a:t>Крош</a:t>
            </a:r>
            <a:r>
              <a:rPr lang="ru-RU" sz="1800" b="1" dirty="0" smtClean="0">
                <a:solidFill>
                  <a:srgbClr val="FFFF00"/>
                </a:solidFill>
              </a:rPr>
              <a:t> </a:t>
            </a:r>
            <a:r>
              <a:rPr lang="ru-RU" sz="1800" b="1" dirty="0">
                <a:solidFill>
                  <a:srgbClr val="FFFF00"/>
                </a:solidFill>
              </a:rPr>
              <a:t>будет </a:t>
            </a:r>
            <a:r>
              <a:rPr lang="ru-RU" sz="1800" b="1" dirty="0" smtClean="0">
                <a:solidFill>
                  <a:srgbClr val="FFFF00"/>
                </a:solidFill>
              </a:rPr>
              <a:t>покупать предметы </a:t>
            </a:r>
            <a:r>
              <a:rPr lang="ru-RU" sz="1800" b="1" dirty="0">
                <a:solidFill>
                  <a:srgbClr val="FFFF00"/>
                </a:solidFill>
              </a:rPr>
              <a:t>один или много, </a:t>
            </a:r>
            <a:r>
              <a:rPr lang="ru-RU" sz="1800" b="1" dirty="0" smtClean="0">
                <a:solidFill>
                  <a:srgbClr val="FFFF00"/>
                </a:solidFill>
              </a:rPr>
              <a:t>Нюша - </a:t>
            </a:r>
            <a:r>
              <a:rPr lang="ru-RU" sz="1800" b="1" dirty="0">
                <a:solidFill>
                  <a:srgbClr val="FFFF00"/>
                </a:solidFill>
              </a:rPr>
              <a:t>предметы разных </a:t>
            </a:r>
            <a:r>
              <a:rPr lang="ru-RU" sz="1800" b="1" dirty="0" smtClean="0">
                <a:solidFill>
                  <a:srgbClr val="FFFF00"/>
                </a:solidFill>
              </a:rPr>
              <a:t>цветов, а я, Кар-</a:t>
            </a:r>
            <a:r>
              <a:rPr lang="ru-RU" sz="1800" b="1" dirty="0" err="1" smtClean="0">
                <a:solidFill>
                  <a:srgbClr val="FFFF00"/>
                </a:solidFill>
              </a:rPr>
              <a:t>Карыч</a:t>
            </a:r>
            <a:r>
              <a:rPr lang="ru-RU" sz="1800" b="1" dirty="0" smtClean="0">
                <a:solidFill>
                  <a:srgbClr val="FFFF00"/>
                </a:solidFill>
              </a:rPr>
              <a:t>, - предметы разной формы. </a:t>
            </a:r>
            <a:endParaRPr lang="ru-RU" sz="1800" b="1" dirty="0">
              <a:solidFill>
                <a:srgbClr val="FFFF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3" y="3808536"/>
            <a:ext cx="5904577" cy="3049464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46922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3082652"/>
            <a:ext cx="80772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6355" t="1" r="-1" b="29854"/>
          <a:stretch/>
        </p:blipFill>
        <p:spPr bwMode="auto">
          <a:xfrm>
            <a:off x="3822576" y="3783927"/>
            <a:ext cx="1799184" cy="12815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5091" y="2420888"/>
            <a:ext cx="3422759" cy="1738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81477" y="2578038"/>
            <a:ext cx="2609986" cy="100922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FFFF00"/>
                </a:solidFill>
              </a:rPr>
              <a:t>А в магазин мы поедем на поезде. Садимся по вагонам и вперед. </a:t>
            </a:r>
            <a:endParaRPr lang="ru-RU" sz="1800" b="1" dirty="0">
              <a:solidFill>
                <a:srgbClr val="FFFF0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842" b="29983"/>
          <a:stretch/>
        </p:blipFill>
        <p:spPr bwMode="auto">
          <a:xfrm>
            <a:off x="7020272" y="3752696"/>
            <a:ext cx="2123728" cy="1283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1453"/>
          <a:stretch/>
        </p:blipFill>
        <p:spPr bwMode="auto">
          <a:xfrm>
            <a:off x="5529401" y="3861048"/>
            <a:ext cx="1604789" cy="1175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oezd_detskaya_-_Dorozhka_1_(xMuzic.me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9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1564432" y="14086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120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25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25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755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3" y="0"/>
            <a:ext cx="9753600" cy="659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548"/>
          <a:stretch/>
        </p:blipFill>
        <p:spPr bwMode="auto">
          <a:xfrm>
            <a:off x="12943" y="1268760"/>
            <a:ext cx="9746839" cy="558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347402"/>
            <a:ext cx="1157118" cy="1249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6814" y="4629068"/>
            <a:ext cx="1582055" cy="80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18202" y="4608739"/>
            <a:ext cx="14401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FF00"/>
                </a:solidFill>
              </a:rPr>
              <a:t>Вот мы и приехали. Заходим.</a:t>
            </a:r>
            <a:endParaRPr lang="ru-RU" sz="1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3556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897640"/>
            <a:ext cx="1989930" cy="1989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E:\картинки\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5" t="3389" r="40245" b="54048"/>
          <a:stretch/>
        </p:blipFill>
        <p:spPr bwMode="auto">
          <a:xfrm>
            <a:off x="7149709" y="4015250"/>
            <a:ext cx="1800341" cy="99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E:\картинки\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79" t="26752" r="12235" b="17266"/>
          <a:stretch/>
        </p:blipFill>
        <p:spPr bwMode="auto">
          <a:xfrm>
            <a:off x="1475656" y="174576"/>
            <a:ext cx="2404705" cy="123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E:\картинки\3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08" t="3485" r="7752" b="53140"/>
          <a:stretch/>
        </p:blipFill>
        <p:spPr bwMode="auto">
          <a:xfrm>
            <a:off x="6201890" y="206153"/>
            <a:ext cx="2713957" cy="968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E:\картинки\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3629" r="1931" b="33186"/>
          <a:stretch/>
        </p:blipFill>
        <p:spPr bwMode="auto">
          <a:xfrm>
            <a:off x="2056903" y="2786548"/>
            <a:ext cx="2200771" cy="103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E:\картинки\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731" t="25050" r="2004" b="15491"/>
          <a:stretch/>
        </p:blipFill>
        <p:spPr bwMode="auto">
          <a:xfrm rot="16200000">
            <a:off x="2006687" y="1220793"/>
            <a:ext cx="963013" cy="195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1889" r="68146"/>
          <a:stretch/>
        </p:blipFill>
        <p:spPr bwMode="auto">
          <a:xfrm>
            <a:off x="4257674" y="321711"/>
            <a:ext cx="1224136" cy="1301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2" name="Picture 16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982" t="15060" r="36428"/>
          <a:stretch/>
        </p:blipFill>
        <p:spPr bwMode="auto">
          <a:xfrm>
            <a:off x="189225" y="1174997"/>
            <a:ext cx="909471" cy="1901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4" name="Picture 18" descr="E:\картинки\7.jpe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02" t="5795" r="40077" b="78208"/>
          <a:stretch/>
        </p:blipFill>
        <p:spPr bwMode="auto">
          <a:xfrm>
            <a:off x="6342743" y="1406051"/>
            <a:ext cx="2423853" cy="88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7" name="Picture 21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47" t="66990" r="58505"/>
          <a:stretch/>
        </p:blipFill>
        <p:spPr bwMode="auto">
          <a:xfrm>
            <a:off x="7410333" y="2290514"/>
            <a:ext cx="1439407" cy="1572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22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71" t="8894" r="53231" b="36306"/>
          <a:stretch/>
        </p:blipFill>
        <p:spPr bwMode="auto">
          <a:xfrm rot="5400000">
            <a:off x="737895" y="3341334"/>
            <a:ext cx="1094946" cy="2049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24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699" t="48042" r="40050" b="8148"/>
          <a:stretch/>
        </p:blipFill>
        <p:spPr bwMode="auto">
          <a:xfrm>
            <a:off x="4459751" y="1785617"/>
            <a:ext cx="1540061" cy="135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1" name="Picture 25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1466" b="11615"/>
          <a:stretch/>
        </p:blipFill>
        <p:spPr bwMode="auto">
          <a:xfrm>
            <a:off x="243422" y="5280880"/>
            <a:ext cx="2066924" cy="1335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2" name="Picture 26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1809" y="3476892"/>
            <a:ext cx="1275745" cy="128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3" name="Picture 27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452" r="14989"/>
          <a:stretch/>
        </p:blipFill>
        <p:spPr bwMode="auto">
          <a:xfrm>
            <a:off x="6757555" y="5179979"/>
            <a:ext cx="1385046" cy="1537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653" t="4955" r="11460" b="69435"/>
          <a:stretch/>
        </p:blipFill>
        <p:spPr bwMode="auto">
          <a:xfrm>
            <a:off x="2992583" y="3867998"/>
            <a:ext cx="2237199" cy="1045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80361" y="3997348"/>
            <a:ext cx="2657475" cy="134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78906" y="4071076"/>
            <a:ext cx="2286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FF00"/>
                </a:solidFill>
                <a:ea typeface="+mj-ea"/>
                <a:cs typeface="+mj-cs"/>
              </a:rPr>
              <a:t>Я могу купить только предметы разной формы и размера. Помогите мне ребята их найти.</a:t>
            </a:r>
            <a:endParaRPr lang="ru-RU" sz="14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57674" y="5111250"/>
            <a:ext cx="1545222" cy="1675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9225" y="277511"/>
            <a:ext cx="1087659" cy="6947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259154" y="333376"/>
            <a:ext cx="978721" cy="625670"/>
            <a:chOff x="260390" y="346627"/>
            <a:chExt cx="978721" cy="529396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260390" y="346627"/>
              <a:ext cx="383570" cy="21768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550233" y="658341"/>
              <a:ext cx="365642" cy="2176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Равнобедренный треугольник 6"/>
            <p:cNvSpPr/>
            <p:nvPr/>
          </p:nvSpPr>
          <p:spPr>
            <a:xfrm>
              <a:off x="878103" y="346627"/>
              <a:ext cx="361008" cy="217682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2341" y="2942652"/>
            <a:ext cx="72008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8537" y="4071076"/>
            <a:ext cx="719137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3032" y="4194648"/>
            <a:ext cx="719137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9299" y="342213"/>
            <a:ext cx="719137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4948" y="470842"/>
            <a:ext cx="719137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 descr="C:\Users\1\Desktop\2.gif"/>
          <p:cNvPicPr>
            <a:picLocks noChangeAspect="1" noChangeArrowheads="1" noCrop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6867" y="5506278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1\Desktop\2.gif"/>
          <p:cNvPicPr>
            <a:picLocks noChangeAspect="1" noChangeArrowheads="1" noCrop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59751" y="515097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1\Desktop\2.gif"/>
          <p:cNvPicPr>
            <a:picLocks noChangeAspect="1" noChangeArrowheads="1" noCrop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66251" y="1395266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1\Desktop\2.gif"/>
          <p:cNvPicPr>
            <a:picLocks noChangeAspect="1" noChangeArrowheads="1" noCrop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72836" y="2619354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1\Desktop\2.gif"/>
          <p:cNvPicPr>
            <a:picLocks noChangeAspect="1" noChangeArrowheads="1" noCrop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92878" y="5491579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1\Desktop\2.gif"/>
          <p:cNvPicPr>
            <a:picLocks noChangeAspect="1" noChangeArrowheads="1" noCrop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06708" y="3558050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1\Desktop\2.gif"/>
          <p:cNvPicPr>
            <a:picLocks noChangeAspect="1" noChangeArrowheads="1" noCrop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2581" y="2028252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C:\Users\1\Desktop\2.gif"/>
          <p:cNvPicPr>
            <a:picLocks noChangeAspect="1" noChangeArrowheads="1" noCrop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7748" y="1721112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1\Desktop\2.gif"/>
          <p:cNvPicPr>
            <a:picLocks noChangeAspect="1" noChangeArrowheads="1" noCrop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080" y="1741894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C:\Users\1\Desktop\2.gif"/>
          <p:cNvPicPr>
            <a:picLocks noChangeAspect="1" noChangeArrowheads="1" noCrop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8168" y="3996817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04204" y="6198747"/>
            <a:ext cx="966064" cy="60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342743" y="0"/>
            <a:ext cx="272752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Примечание:</a:t>
            </a:r>
            <a:r>
              <a:rPr lang="ru-RU" dirty="0" smtClean="0"/>
              <a:t> </a:t>
            </a:r>
          </a:p>
          <a:p>
            <a:r>
              <a:rPr lang="ru-RU" dirty="0" smtClean="0"/>
              <a:t>1. Жми мышкой на любое место.</a:t>
            </a:r>
          </a:p>
          <a:p>
            <a:r>
              <a:rPr lang="ru-RU" dirty="0" smtClean="0"/>
              <a:t>2.После обсуждения с детьми, нажимай на картинку (если картинка выбрана верно, то появится веселый смайлик, если нет, то грустный).</a:t>
            </a:r>
          </a:p>
          <a:p>
            <a:r>
              <a:rPr lang="ru-RU" dirty="0" smtClean="0"/>
              <a:t>3.Жми на стрелку.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04635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4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0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4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8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1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4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1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0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4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2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4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3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7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4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70958"/>
            <a:ext cx="9066501" cy="7012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844609"/>
            <a:ext cx="1728192" cy="1866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8984" y="4805514"/>
            <a:ext cx="1897518" cy="1897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142819"/>
            <a:ext cx="1944687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96983" y="2115163"/>
            <a:ext cx="4572000" cy="43396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/>
              <a:t>«Покупаем продукты»</a:t>
            </a:r>
          </a:p>
          <a:p>
            <a:endParaRPr lang="ru-RU" dirty="0"/>
          </a:p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Сумку в руки мы берём,</a:t>
            </a:r>
          </a:p>
          <a:p>
            <a:pPr algn="ctr"/>
            <a:r>
              <a:rPr lang="ru-RU" dirty="0"/>
              <a:t>(наклоняются и берут воображаемую сумку)</a:t>
            </a:r>
          </a:p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магазин с тобой идём.</a:t>
            </a:r>
          </a:p>
          <a:p>
            <a:pPr algn="ctr"/>
            <a:r>
              <a:rPr lang="ru-RU" dirty="0"/>
              <a:t>(шагают на месте)</a:t>
            </a:r>
          </a:p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магазине же на полках</a:t>
            </a:r>
          </a:p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шарфы и не футболки.</a:t>
            </a:r>
          </a:p>
          <a:p>
            <a:pPr algn="ctr"/>
            <a:r>
              <a:rPr lang="ru-RU" dirty="0"/>
              <a:t>(поднимают руки вверх и отрицательно покачивают головой)</a:t>
            </a:r>
          </a:p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Вкусно пахнет здесь всегда,</a:t>
            </a:r>
          </a:p>
          <a:p>
            <a:pPr algn="ctr"/>
            <a:r>
              <a:rPr lang="ru-RU" dirty="0"/>
              <a:t>(поворот головы вправо, затем влево с вдыханием воздуха)</a:t>
            </a:r>
          </a:p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доме – вкусная еда.</a:t>
            </a:r>
          </a:p>
          <a:p>
            <a:pPr algn="ctr"/>
            <a:r>
              <a:rPr lang="ru-RU" dirty="0"/>
              <a:t>(«дом» над головой)</a:t>
            </a:r>
          </a:p>
        </p:txBody>
      </p:sp>
    </p:spTree>
    <p:extLst>
      <p:ext uri="{BB962C8B-B14F-4D97-AF65-F5344CB8AC3E}">
        <p14:creationId xmlns:p14="http://schemas.microsoft.com/office/powerpoint/2010/main" xmlns="" val="3763067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897640"/>
            <a:ext cx="1989930" cy="1989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E:\картинки\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5" t="3389" r="40245" b="54048"/>
          <a:stretch/>
        </p:blipFill>
        <p:spPr bwMode="auto">
          <a:xfrm>
            <a:off x="7149709" y="4015250"/>
            <a:ext cx="1800341" cy="99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E:\картинки\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79" t="26752" r="12235" b="17266"/>
          <a:stretch/>
        </p:blipFill>
        <p:spPr bwMode="auto">
          <a:xfrm>
            <a:off x="1475656" y="174576"/>
            <a:ext cx="2404705" cy="123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E:\картинки\3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08" t="3485" r="7752" b="53140"/>
          <a:stretch/>
        </p:blipFill>
        <p:spPr bwMode="auto">
          <a:xfrm>
            <a:off x="6201890" y="206153"/>
            <a:ext cx="2713957" cy="968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E:\картинки\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3629" r="1931" b="33186"/>
          <a:stretch/>
        </p:blipFill>
        <p:spPr bwMode="auto">
          <a:xfrm>
            <a:off x="2056903" y="2786548"/>
            <a:ext cx="2200771" cy="103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E:\картинки\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731" t="25050" r="2004" b="15491"/>
          <a:stretch/>
        </p:blipFill>
        <p:spPr bwMode="auto">
          <a:xfrm rot="16200000">
            <a:off x="2006687" y="1220793"/>
            <a:ext cx="963013" cy="195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1889" r="68146"/>
          <a:stretch/>
        </p:blipFill>
        <p:spPr bwMode="auto">
          <a:xfrm>
            <a:off x="4257674" y="321711"/>
            <a:ext cx="1224136" cy="1301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2" name="Picture 16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982" t="15060" r="36428"/>
          <a:stretch/>
        </p:blipFill>
        <p:spPr bwMode="auto">
          <a:xfrm>
            <a:off x="189225" y="1174997"/>
            <a:ext cx="909471" cy="1901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4" name="Picture 18" descr="E:\картинки\7.jpe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02" t="5795" r="40077" b="78208"/>
          <a:stretch/>
        </p:blipFill>
        <p:spPr bwMode="auto">
          <a:xfrm>
            <a:off x="6342743" y="1406051"/>
            <a:ext cx="2423853" cy="88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7" name="Picture 21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47" t="66990" r="58505"/>
          <a:stretch/>
        </p:blipFill>
        <p:spPr bwMode="auto">
          <a:xfrm>
            <a:off x="7410333" y="2290514"/>
            <a:ext cx="1439407" cy="1572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22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71" t="8894" r="53231" b="36306"/>
          <a:stretch/>
        </p:blipFill>
        <p:spPr bwMode="auto">
          <a:xfrm rot="5400000">
            <a:off x="737895" y="3341334"/>
            <a:ext cx="1094946" cy="2049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24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699" t="48042" r="40050" b="8148"/>
          <a:stretch/>
        </p:blipFill>
        <p:spPr bwMode="auto">
          <a:xfrm>
            <a:off x="4459751" y="1785617"/>
            <a:ext cx="1540061" cy="135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1" name="Picture 25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1466" b="11615"/>
          <a:stretch/>
        </p:blipFill>
        <p:spPr bwMode="auto">
          <a:xfrm>
            <a:off x="243422" y="5280880"/>
            <a:ext cx="2066924" cy="1335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2" name="Picture 26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1809" y="3476892"/>
            <a:ext cx="1275745" cy="128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3" name="Picture 27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452" r="14989"/>
          <a:stretch/>
        </p:blipFill>
        <p:spPr bwMode="auto">
          <a:xfrm>
            <a:off x="6757555" y="5179979"/>
            <a:ext cx="1385046" cy="1537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653" t="4955" r="11460" b="69435"/>
          <a:stretch/>
        </p:blipFill>
        <p:spPr bwMode="auto">
          <a:xfrm>
            <a:off x="2992583" y="3867998"/>
            <a:ext cx="2237199" cy="1045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80361" y="3997348"/>
            <a:ext cx="2657475" cy="134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78906" y="4071076"/>
            <a:ext cx="2286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FF00"/>
                </a:solidFill>
                <a:ea typeface="+mj-ea"/>
                <a:cs typeface="+mj-cs"/>
              </a:rPr>
              <a:t>Я могу купить только предметы разных цветов. Помогите мне ребята их найти.</a:t>
            </a:r>
            <a:endParaRPr lang="ru-RU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807" y="122381"/>
            <a:ext cx="1171314" cy="849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52515" y="5280880"/>
            <a:ext cx="1456478" cy="1456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2" name="Picture 24" descr="C:\Users\1\Desktop\28.gif"/>
          <p:cNvPicPr>
            <a:picLocks noChangeAspect="1" noChangeArrowheads="1" noCrop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4111" y="3993631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3" name="Picture 25" descr="C:\Users\1\Desktop\28.gif"/>
          <p:cNvPicPr>
            <a:picLocks noChangeAspect="1" noChangeArrowheads="1" noCrop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588" y="1735028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C:\Users\1\Desktop\28.gif"/>
          <p:cNvPicPr>
            <a:picLocks noChangeAspect="1" noChangeArrowheads="1" noCrop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6903" y="1740224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5" name="Picture 27" descr="C:\Users\1\Desktop\28.gif"/>
          <p:cNvPicPr>
            <a:picLocks noChangeAspect="1" noChangeArrowheads="1" noCrop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2580" y="282946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C:\Users\1\Desktop\28.gif"/>
          <p:cNvPicPr>
            <a:picLocks noChangeAspect="1" noChangeArrowheads="1" noCrop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1758" y="321711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7" name="Picture 29" descr="C:\Users\1\Desktop\28.gif"/>
          <p:cNvPicPr>
            <a:picLocks noChangeAspect="1" noChangeArrowheads="1" noCrop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9406" y="453551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C:\Users\1\Desktop\28.gif"/>
          <p:cNvPicPr>
            <a:picLocks noChangeAspect="1" noChangeArrowheads="1" noCrop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94045" y="222497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9" name="Picture 31" descr="C:\Users\1\Desktop\28.gif"/>
          <p:cNvPicPr>
            <a:picLocks noChangeAspect="1" noChangeArrowheads="1" noCrop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7536" y="1406051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 descr="C:\Users\1\Desktop\28.gif"/>
          <p:cNvPicPr>
            <a:picLocks noChangeAspect="1" noChangeArrowheads="1" noCrop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9662" y="2641023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81" name="Picture 33" descr="C:\Users\1\Desktop\28.gif"/>
          <p:cNvPicPr>
            <a:picLocks noChangeAspect="1" noChangeArrowheads="1" noCrop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3629" y="4032043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82" name="Picture 34" descr="C:\Users\1\Desktop\1.gif"/>
          <p:cNvPicPr>
            <a:picLocks noChangeAspect="1" noChangeArrowheads="1" noCrop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356" y="5216182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83" name="Picture 35" descr="C:\Users\1\Desktop\1.gif"/>
          <p:cNvPicPr>
            <a:picLocks noChangeAspect="1" noChangeArrowheads="1" noCrop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719" y="3651936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84" name="Picture 36" descr="C:\Users\1\Desktop\1.gif"/>
          <p:cNvPicPr>
            <a:picLocks noChangeAspect="1" noChangeArrowheads="1" noCrop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5407" y="1785617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85" name="Picture 37" descr="C:\Users\1\Desktop\1.gif"/>
          <p:cNvPicPr>
            <a:picLocks noChangeAspect="1" noChangeArrowheads="1" noCrop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56915" y="3317668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86" name="Picture 38" descr="C:\Users\1\Desktop\1.gif"/>
          <p:cNvPicPr>
            <a:picLocks noChangeAspect="1" noChangeArrowheads="1" noCrop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6178" y="5234404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87" name="Picture 39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1908" y="6237807"/>
            <a:ext cx="997506" cy="620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59421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2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0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4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1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3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4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0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4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4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7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4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2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4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8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4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1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4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3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251520" y="169850"/>
            <a:ext cx="876078" cy="636860"/>
            <a:chOff x="95522" y="1512392"/>
            <a:chExt cx="876078" cy="636860"/>
          </a:xfrm>
        </p:grpSpPr>
        <p:grpSp>
          <p:nvGrpSpPr>
            <p:cNvPr id="8" name="Группа 7"/>
            <p:cNvGrpSpPr/>
            <p:nvPr/>
          </p:nvGrpSpPr>
          <p:grpSpPr>
            <a:xfrm>
              <a:off x="95522" y="1512392"/>
              <a:ext cx="876078" cy="620464"/>
              <a:chOff x="95522" y="1512392"/>
              <a:chExt cx="876078" cy="620464"/>
            </a:xfrm>
          </p:grpSpPr>
          <p:sp>
            <p:nvSpPr>
              <p:cNvPr id="5" name="Прямоугольник 4"/>
              <p:cNvSpPr/>
              <p:nvPr/>
            </p:nvSpPr>
            <p:spPr>
              <a:xfrm>
                <a:off x="107504" y="1524000"/>
                <a:ext cx="864096" cy="608856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0" name="Прямая соединительная линия 9"/>
              <p:cNvCxnSpPr/>
              <p:nvPr/>
            </p:nvCxnSpPr>
            <p:spPr>
              <a:xfrm flipV="1">
                <a:off x="95522" y="1512392"/>
                <a:ext cx="498324" cy="3037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 flipV="1">
                <a:off x="107504" y="1512392"/>
                <a:ext cx="840133" cy="49314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flipV="1">
                <a:off x="233806" y="1701110"/>
                <a:ext cx="720080" cy="43174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" name="Прямая соединительная линия 13"/>
            <p:cNvCxnSpPr/>
            <p:nvPr/>
          </p:nvCxnSpPr>
          <p:spPr>
            <a:xfrm flipV="1">
              <a:off x="539552" y="1916983"/>
              <a:ext cx="432048" cy="2322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57674" y="4913784"/>
            <a:ext cx="1944216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897640"/>
            <a:ext cx="1989930" cy="1989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E:\картинки\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5" t="3389" r="40245" b="54048"/>
          <a:stretch/>
        </p:blipFill>
        <p:spPr bwMode="auto">
          <a:xfrm>
            <a:off x="7149709" y="4015250"/>
            <a:ext cx="1800341" cy="99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E:\картинки\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79" t="26752" r="12235" b="17266"/>
          <a:stretch/>
        </p:blipFill>
        <p:spPr bwMode="auto">
          <a:xfrm>
            <a:off x="1475656" y="174576"/>
            <a:ext cx="2404705" cy="123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E:\картинки\3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08" t="3485" r="7752" b="53140"/>
          <a:stretch/>
        </p:blipFill>
        <p:spPr bwMode="auto">
          <a:xfrm>
            <a:off x="6201890" y="206153"/>
            <a:ext cx="2713957" cy="968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E:\картинки\4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3629" r="1931" b="33186"/>
          <a:stretch/>
        </p:blipFill>
        <p:spPr bwMode="auto">
          <a:xfrm>
            <a:off x="2056903" y="2786548"/>
            <a:ext cx="2200771" cy="103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E:\картинки\6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731" t="25050" r="2004" b="15491"/>
          <a:stretch/>
        </p:blipFill>
        <p:spPr bwMode="auto">
          <a:xfrm rot="16200000">
            <a:off x="2006687" y="1220793"/>
            <a:ext cx="963013" cy="195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1889" r="68146"/>
          <a:stretch/>
        </p:blipFill>
        <p:spPr bwMode="auto">
          <a:xfrm>
            <a:off x="4257674" y="321711"/>
            <a:ext cx="1224136" cy="1301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2" name="Picture 16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982" t="15060" r="36428"/>
          <a:stretch/>
        </p:blipFill>
        <p:spPr bwMode="auto">
          <a:xfrm>
            <a:off x="189225" y="1174997"/>
            <a:ext cx="909471" cy="1901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4" name="Picture 18" descr="E:\картинки\7.jpe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02" t="5795" r="40077" b="78208"/>
          <a:stretch/>
        </p:blipFill>
        <p:spPr bwMode="auto">
          <a:xfrm>
            <a:off x="6342743" y="1406051"/>
            <a:ext cx="2423853" cy="88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7" name="Picture 21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47" t="66990" r="58505"/>
          <a:stretch/>
        </p:blipFill>
        <p:spPr bwMode="auto">
          <a:xfrm>
            <a:off x="7410333" y="2290514"/>
            <a:ext cx="1439407" cy="1572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22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71" t="8894" r="53231" b="36306"/>
          <a:stretch/>
        </p:blipFill>
        <p:spPr bwMode="auto">
          <a:xfrm rot="5400000">
            <a:off x="737895" y="3341334"/>
            <a:ext cx="1094946" cy="2049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24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699" t="48042" r="40050" b="8148"/>
          <a:stretch/>
        </p:blipFill>
        <p:spPr bwMode="auto">
          <a:xfrm>
            <a:off x="4459751" y="1785617"/>
            <a:ext cx="1540061" cy="135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1" name="Picture 25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1466" b="11615"/>
          <a:stretch/>
        </p:blipFill>
        <p:spPr bwMode="auto">
          <a:xfrm>
            <a:off x="243422" y="5280880"/>
            <a:ext cx="2066924" cy="1335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2" name="Picture 26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1809" y="3476892"/>
            <a:ext cx="1275745" cy="128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3" name="Picture 27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452" r="14989"/>
          <a:stretch/>
        </p:blipFill>
        <p:spPr bwMode="auto">
          <a:xfrm>
            <a:off x="6757555" y="5179979"/>
            <a:ext cx="1385046" cy="1537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653" t="4955" r="11460" b="69435"/>
          <a:stretch/>
        </p:blipFill>
        <p:spPr bwMode="auto">
          <a:xfrm>
            <a:off x="2458936" y="4004333"/>
            <a:ext cx="2237199" cy="1045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80361" y="3997348"/>
            <a:ext cx="2657475" cy="134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78906" y="4071076"/>
            <a:ext cx="2286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FF00"/>
                </a:solidFill>
                <a:ea typeface="+mj-ea"/>
                <a:cs typeface="+mj-cs"/>
              </a:rPr>
              <a:t>Я могу купить только предметы один или много. Помогите мне ребята их найти.</a:t>
            </a:r>
            <a:endParaRPr lang="ru-RU" sz="1400" dirty="0"/>
          </a:p>
        </p:txBody>
      </p:sp>
      <p:pic>
        <p:nvPicPr>
          <p:cNvPr id="3" name="Picture 2" descr="C:\Users\1\Desktop\4.gif"/>
          <p:cNvPicPr>
            <a:picLocks noChangeAspect="1" noChangeArrowheads="1" noCrop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4408" y="4057721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1\Desktop\4.gif"/>
          <p:cNvPicPr>
            <a:picLocks noChangeAspect="1" noChangeArrowheads="1" noCrop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0808" y="321711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1\Desktop\4.gif"/>
          <p:cNvPicPr>
            <a:picLocks noChangeAspect="1" noChangeArrowheads="1" noCrop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1810" y="3626802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1\Desktop\4.gif"/>
          <p:cNvPicPr>
            <a:picLocks noChangeAspect="1" noChangeArrowheads="1" noCrop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2581" y="2007613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1\Desktop\4.gif"/>
          <p:cNvPicPr>
            <a:picLocks noChangeAspect="1" noChangeArrowheads="1" noCrop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8168" y="5491579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C:\Users\1\Desktop\4.gif"/>
          <p:cNvPicPr>
            <a:picLocks noChangeAspect="1" noChangeArrowheads="1" noCrop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8168" y="3983240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C:\Users\1\Desktop\4.gif"/>
          <p:cNvPicPr>
            <a:picLocks noChangeAspect="1" noChangeArrowheads="1" noCrop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0088" y="2854036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C:\Users\1\Desktop\4.gif"/>
          <p:cNvPicPr>
            <a:picLocks noChangeAspect="1" noChangeArrowheads="1" noCrop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3133" y="321711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:\Users\1\Desktop\4.gif"/>
          <p:cNvPicPr>
            <a:picLocks noChangeAspect="1" noChangeArrowheads="1" noCrop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2679" y="4069415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C:\Users\1\Desktop\4.gif"/>
          <p:cNvPicPr>
            <a:picLocks noChangeAspect="1" noChangeArrowheads="1" noCrop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3133" y="5453683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C:\Users\1\Desktop\5.gif"/>
          <p:cNvPicPr>
            <a:picLocks noChangeAspect="1" noChangeArrowheads="1" noCrop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225" y="1728101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 descr="C:\Users\1\Desktop\5.gif"/>
          <p:cNvPicPr>
            <a:picLocks noChangeAspect="1" noChangeArrowheads="1" noCrop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11943" y="1717587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C:\Users\1\Desktop\5.gif"/>
          <p:cNvPicPr>
            <a:picLocks noChangeAspect="1" noChangeArrowheads="1" noCrop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6203" y="574441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5" descr="C:\Users\1\Desktop\5.gif"/>
          <p:cNvPicPr>
            <a:picLocks noChangeAspect="1" noChangeArrowheads="1" noCrop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3133" y="1406051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6" descr="C:\Users\1\Desktop\5.gif"/>
          <p:cNvPicPr>
            <a:picLocks noChangeAspect="1" noChangeArrowheads="1" noCrop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6351" y="2764357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3" name="Picture 17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0036" y="6250541"/>
            <a:ext cx="966064" cy="60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70388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2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1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4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0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4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4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8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4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1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2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3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4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7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4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3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329</Words>
  <Application>Microsoft Office PowerPoint</Application>
  <PresentationFormat>Экран (4:3)</PresentationFormat>
  <Paragraphs>38</Paragraphs>
  <Slides>11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Развитие элементарных математических представлений НОД №3</vt:lpstr>
      <vt:lpstr>Образовательно-развивающая задача: освоение действий выделения различных свойств предметов (цвета, формы, количества) с помощью обозначающих их значков.</vt:lpstr>
      <vt:lpstr>Привет! Ребята, а кто работает в магазине? А что можно купить в магазине? Я, Нюша и Крош сегодня идем в магазин.  Крош будет покупать предметы один или много, Нюша - предметы разных цветов, а я, Кар-Карыч, - предметы разной формы. </vt:lpstr>
      <vt:lpstr>А в магазин мы поедем на поезде. Садимся по вагонам и вперед. </vt:lpstr>
      <vt:lpstr>Слайд 5</vt:lpstr>
      <vt:lpstr>Слайд 6</vt:lpstr>
      <vt:lpstr>Слайд 7</vt:lpstr>
      <vt:lpstr>Слайд 8</vt:lpstr>
      <vt:lpstr>Слайд 9</vt:lpstr>
      <vt:lpstr>Спасибо вам ребята. А теперь нам пора отправляться домой. Пока До новых встреч.</vt:lpstr>
      <vt:lpstr>Источники: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элементарных математических представлений НОД №1</dc:title>
  <dc:creator>1</dc:creator>
  <cp:lastModifiedBy>Elena</cp:lastModifiedBy>
  <cp:revision>76</cp:revision>
  <dcterms:created xsi:type="dcterms:W3CDTF">2017-10-18T15:47:50Z</dcterms:created>
  <dcterms:modified xsi:type="dcterms:W3CDTF">2020-10-16T05:32:32Z</dcterms:modified>
</cp:coreProperties>
</file>