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9" r:id="rId6"/>
    <p:sldId id="268" r:id="rId7"/>
    <p:sldId id="264" r:id="rId8"/>
    <p:sldId id="260" r:id="rId9"/>
    <p:sldId id="270" r:id="rId10"/>
    <p:sldId id="271" r:id="rId11"/>
    <p:sldId id="265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2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0A27B-C45D-4CA8-AC4D-11FABE63A7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E286B-774B-4241-862B-BA09C9018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3415E-737F-4C0D-AD17-DF184F10B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0433-4858-4EB4-AA85-3FC717117F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E6FB-D316-4A18-83A9-B966A89B26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EAF3E-04F4-4AE8-BA5E-0D7B7CDA13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E1EC7-D3C5-40AA-B3D1-FEEADCE660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5D112-C0AB-4BA7-915D-E41CEAD2F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6467D-FBD7-48F5-8AB4-DA51012C46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F3A42-9E76-4738-A4CF-190C876FC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5C7FD-B460-474F-9696-FBE68D1569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663DB4-11BA-47D4-92A9-C28BDC539D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5288" y="304800"/>
            <a:ext cx="8424862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algn="ctr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Муниципальное автономное дошкольное образовательное учреждение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Центр развития ребенка – детский сад № 104</a:t>
            </a:r>
            <a:endParaRPr lang="ru-RU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/>
            <a:endParaRPr lang="ru-RU" sz="900"/>
          </a:p>
          <a:p>
            <a:pPr algn="ctr" eaLnBrk="0" hangingPunct="0"/>
            <a:endParaRPr lang="ru-RU" sz="900"/>
          </a:p>
          <a:p>
            <a:pPr algn="ctr" eaLnBrk="0" hangingPunct="0"/>
            <a:endParaRPr lang="ru-RU" sz="9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/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Дополнительная общеразвивающая программа </a:t>
            </a:r>
          </a:p>
          <a:p>
            <a:pPr algn="ctr" eaLnBrk="0" hangingPunct="0"/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художественной направленности МАДОУ ЦРР-детский сад № 104</a:t>
            </a:r>
          </a:p>
          <a:p>
            <a:pPr algn="ctr" eaLnBrk="0" hangingPunct="0"/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( для детей с 3-7 лет)</a:t>
            </a:r>
          </a:p>
          <a:p>
            <a:pPr algn="ctr" eaLnBrk="0" hangingPunct="0"/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«Изо студия»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9750" y="5876925"/>
            <a:ext cx="8424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algn="ctr" eaLnBrk="0" hangingPunct="0"/>
            <a:endParaRPr lang="ru-RU" sz="900"/>
          </a:p>
          <a:p>
            <a:pPr algn="ctr" eaLnBrk="0" hangingPunct="0"/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Воспитатель: Попова Н.А.</a:t>
            </a:r>
          </a:p>
        </p:txBody>
      </p:sp>
      <p:pic>
        <p:nvPicPr>
          <p:cNvPr id="2057" name="Picture 9" descr="Копия изображения 8 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08275"/>
            <a:ext cx="3024187" cy="2232025"/>
          </a:xfrm>
          <a:prstGeom prst="rect">
            <a:avLst/>
          </a:prstGeom>
          <a:noFill/>
        </p:spPr>
      </p:pic>
      <p:pic>
        <p:nvPicPr>
          <p:cNvPr id="2059" name="Picture 11" descr="DSCN6413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3348038" y="2708275"/>
            <a:ext cx="2374900" cy="3165475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60" name="Picture 12" descr="DSCN6433"/>
          <p:cNvPicPr>
            <a:picLocks noChangeAspect="1" noChangeArrowheads="1"/>
          </p:cNvPicPr>
          <p:nvPr/>
        </p:nvPicPr>
        <p:blipFill>
          <a:blip r:embed="rId4" cstate="print">
            <a:lum bright="18000" contrast="42000"/>
          </a:blip>
          <a:srcRect/>
          <a:stretch>
            <a:fillRect/>
          </a:stretch>
        </p:blipFill>
        <p:spPr bwMode="auto">
          <a:xfrm>
            <a:off x="6011863" y="3789363"/>
            <a:ext cx="2881312" cy="216058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изображения 8 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3733800" cy="3055938"/>
          </a:xfrm>
          <a:prstGeom prst="rect">
            <a:avLst/>
          </a:prstGeom>
          <a:noFill/>
        </p:spPr>
      </p:pic>
      <p:pic>
        <p:nvPicPr>
          <p:cNvPr id="22531" name="Picture 3" descr="Копия изображение 10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4191000" cy="3143250"/>
          </a:xfrm>
          <a:prstGeom prst="rect">
            <a:avLst/>
          </a:prstGeom>
          <a:noFill/>
        </p:spPr>
      </p:pic>
      <p:pic>
        <p:nvPicPr>
          <p:cNvPr id="22532" name="Picture 4" descr="Копия изображение 10 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19200"/>
            <a:ext cx="3400425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опия изображения 8 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962400" cy="2971800"/>
          </a:xfrm>
          <a:prstGeom prst="rect">
            <a:avLst/>
          </a:prstGeom>
          <a:noFill/>
        </p:spPr>
      </p:pic>
      <p:pic>
        <p:nvPicPr>
          <p:cNvPr id="16387" name="Picture 3" descr="Копия изображения 8 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33800"/>
            <a:ext cx="3810000" cy="2857500"/>
          </a:xfrm>
          <a:prstGeom prst="rect">
            <a:avLst/>
          </a:prstGeom>
          <a:noFill/>
        </p:spPr>
      </p:pic>
      <p:pic>
        <p:nvPicPr>
          <p:cNvPr id="16388" name="Picture 4" descr="Копия изображения 8 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"/>
            <a:ext cx="3886200" cy="2914650"/>
          </a:xfrm>
          <a:prstGeom prst="rect">
            <a:avLst/>
          </a:prstGeom>
          <a:noFill/>
        </p:spPr>
      </p:pic>
      <p:pic>
        <p:nvPicPr>
          <p:cNvPr id="16389" name="Picture 5" descr="Копия изображения 8 2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429000"/>
            <a:ext cx="2028825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опия изображение 10 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267200" cy="3200400"/>
          </a:xfrm>
          <a:prstGeom prst="rect">
            <a:avLst/>
          </a:prstGeom>
          <a:noFill/>
        </p:spPr>
      </p:pic>
      <p:pic>
        <p:nvPicPr>
          <p:cNvPr id="24579" name="Picture 3" descr="Копия изображение 10 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3543300" cy="4724400"/>
          </a:xfrm>
          <a:prstGeom prst="rect">
            <a:avLst/>
          </a:prstGeom>
          <a:noFill/>
        </p:spPr>
      </p:pic>
      <p:pic>
        <p:nvPicPr>
          <p:cNvPr id="24580" name="Picture 4" descr="Копия изображения 8 1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3562350" cy="2887663"/>
          </a:xfrm>
          <a:prstGeom prst="rect">
            <a:avLst/>
          </a:prstGeom>
          <a:noFill/>
        </p:spPr>
      </p:pic>
      <p:pic>
        <p:nvPicPr>
          <p:cNvPr id="24581" name="Picture 5" descr="Копия изображения 8 1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644900"/>
            <a:ext cx="3562350" cy="288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14400" y="685800"/>
            <a:ext cx="74676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r>
              <a:rPr lang="ru-RU" sz="1600"/>
              <a:t>   </a:t>
            </a:r>
            <a:r>
              <a:rPr lang="ru-RU" sz="1600">
                <a:cs typeface="Times New Roman" pitchFamily="18" charset="0"/>
              </a:rPr>
              <a:t>Одним из важнейших условий формирования личности является эстетическое воспитание, которое предусматривает развитие способности воспринимать прекрасное в природе, искусстве, окружающей действительности, пробуждение у детей эстетических чувств.</a:t>
            </a:r>
            <a:endParaRPr lang="ru-RU" sz="1600"/>
          </a:p>
          <a:p>
            <a:endParaRPr lang="ru-RU" sz="1600"/>
          </a:p>
          <a:p>
            <a:r>
              <a:rPr lang="ru-RU" sz="1600"/>
              <a:t>   </a:t>
            </a:r>
            <a:r>
              <a:rPr lang="ru-RU" sz="1600">
                <a:cs typeface="Times New Roman" pitchFamily="18" charset="0"/>
              </a:rPr>
              <a:t>Эстетическое воспитание создает предпосылки для последующего полноценного художественного развития каждого ребенка, в том числе для развития творческих способностей. Действенную помощь в этом оказывает «</a:t>
            </a:r>
            <a:r>
              <a:rPr lang="ru-RU" sz="1600"/>
              <a:t>Изобразительная деятельность</a:t>
            </a:r>
            <a:r>
              <a:rPr lang="ru-RU" sz="1600">
                <a:cs typeface="Times New Roman" pitchFamily="18" charset="0"/>
              </a:rPr>
              <a:t>».</a:t>
            </a:r>
            <a:endParaRPr lang="ru-RU" sz="1600"/>
          </a:p>
          <a:p>
            <a:r>
              <a:rPr lang="ru-RU" sz="1600">
                <a:cs typeface="Times New Roman" pitchFamily="18" charset="0"/>
              </a:rPr>
              <a:t> </a:t>
            </a:r>
          </a:p>
          <a:p>
            <a:r>
              <a:rPr lang="ru-RU" sz="1600"/>
              <a:t>   </a:t>
            </a: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Рисуя, ребенок не только изображает, но и познает окружающее, выражает самого себя. Это благоприятно сказывается на развитии его личности, высвобождает скрытые возможности, способствует его самореализации. </a:t>
            </a:r>
            <a:endParaRPr lang="ru-RU" sz="1600">
              <a:cs typeface="Times New Roman" pitchFamily="18" charset="0"/>
            </a:endParaRPr>
          </a:p>
          <a:p>
            <a:endParaRPr lang="ru-RU" sz="1600"/>
          </a:p>
          <a:p>
            <a:r>
              <a:rPr lang="ru-RU" sz="1600"/>
              <a:t>   Изобразительная деятельность</a:t>
            </a:r>
            <a:r>
              <a:rPr lang="ru-RU" sz="1600">
                <a:cs typeface="Times New Roman" pitchFamily="18" charset="0"/>
              </a:rPr>
              <a:t> предъявляет ряд серьёзных требований к развитию восприятия, мышления, воображения – познавательных и творческих способностей -  и предполагает </a:t>
            </a:r>
            <a:r>
              <a:rPr lang="ru-RU" sz="1600"/>
              <a:t>условия</a:t>
            </a:r>
            <a:r>
              <a:rPr lang="ru-RU" sz="1600">
                <a:cs typeface="Times New Roman" pitchFamily="18" charset="0"/>
              </a:rPr>
              <a:t> </a:t>
            </a:r>
            <a:r>
              <a:rPr lang="ru-RU" sz="1600"/>
              <a:t>для</a:t>
            </a:r>
            <a:r>
              <a:rPr lang="ru-RU" sz="1600">
                <a:cs typeface="Times New Roman" pitchFamily="18" charset="0"/>
              </a:rPr>
              <a:t> овладения детьми общими способами действия с </a:t>
            </a:r>
            <a:r>
              <a:rPr lang="ru-RU" sz="1600"/>
              <a:t>художественным</a:t>
            </a:r>
            <a:r>
              <a:rPr lang="ru-RU" sz="1600">
                <a:cs typeface="Times New Roman" pitchFamily="18" charset="0"/>
              </a:rPr>
              <a:t> материалом с использованием определённых средств и технических навыков </a:t>
            </a:r>
            <a:r>
              <a:rPr lang="ru-RU" sz="1600"/>
              <a:t>рисования</a:t>
            </a:r>
            <a:r>
              <a:rPr lang="ru-RU" sz="1600">
                <a:cs typeface="Times New Roman" pitchFamily="18" charset="0"/>
              </a:rPr>
              <a:t> для его выполнения.</a:t>
            </a:r>
            <a:endParaRPr lang="ru-RU" sz="1600"/>
          </a:p>
          <a:p>
            <a:endParaRPr lang="ru-RU" sz="1600"/>
          </a:p>
          <a:p>
            <a:pPr algn="ctr"/>
            <a:endParaRPr lang="ru-RU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3400" y="1219200"/>
            <a:ext cx="83058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>
              <a:tabLst>
                <a:tab pos="588963" algn="l"/>
              </a:tabLst>
            </a:pPr>
            <a:r>
              <a:rPr lang="ru-RU" sz="1600">
                <a:cs typeface="Times New Roman" pitchFamily="18" charset="0"/>
              </a:rPr>
              <a:t>Цели и задачи.</a:t>
            </a:r>
            <a:endParaRPr lang="ru-RU" sz="1000">
              <a:cs typeface="Times New Roman" pitchFamily="18" charset="0"/>
            </a:endParaRP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>
                <a:cs typeface="Times New Roman" pitchFamily="18" charset="0"/>
              </a:rPr>
              <a:t> </a:t>
            </a:r>
            <a:r>
              <a:rPr lang="ru-RU" sz="1600" b="1">
                <a:cs typeface="Times New Roman" pitchFamily="18" charset="0"/>
              </a:rPr>
              <a:t>Цели</a:t>
            </a:r>
            <a:r>
              <a:rPr lang="ru-RU" sz="1600">
                <a:cs typeface="Times New Roman" pitchFamily="18" charset="0"/>
              </a:rPr>
              <a:t>:</a:t>
            </a:r>
            <a:endParaRPr lang="ru-RU" sz="1000">
              <a:cs typeface="Times New Roman" pitchFamily="18" charset="0"/>
            </a:endParaRP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 i="1">
                <a:cs typeface="Times New Roman" pitchFamily="18" charset="0"/>
              </a:rPr>
              <a:t>1.Развитие художественных, познавательных</a:t>
            </a:r>
            <a:r>
              <a:rPr lang="ru-RU" sz="1600" i="1"/>
              <a:t> и</a:t>
            </a:r>
            <a:r>
              <a:rPr lang="ru-RU" sz="1600" i="1">
                <a:cs typeface="Times New Roman" pitchFamily="18" charset="0"/>
              </a:rPr>
              <a:t> творческих способностей детей.</a:t>
            </a: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 i="1">
                <a:cs typeface="Times New Roman" pitchFamily="18" charset="0"/>
              </a:rPr>
              <a:t>2. Развитие экологической культуры детей.</a:t>
            </a: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 i="1">
                <a:cs typeface="Times New Roman" pitchFamily="18" charset="0"/>
              </a:rPr>
              <a:t>3. Эмоциональное благополучие ребенка.</a:t>
            </a: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 i="1">
                <a:cs typeface="Times New Roman" pitchFamily="18" charset="0"/>
              </a:rPr>
              <a:t>4. Понимание роли коллективной </a:t>
            </a:r>
            <a:r>
              <a:rPr lang="ru-RU" sz="1600" i="1"/>
              <a:t>изобразительной</a:t>
            </a:r>
            <a:r>
              <a:rPr lang="ru-RU" sz="1600" i="1">
                <a:cs typeface="Times New Roman" pitchFamily="18" charset="0"/>
              </a:rPr>
              <a:t> деятельности посредством включения детей в различные формы сотрудничества. </a:t>
            </a: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 b="1">
                <a:cs typeface="Times New Roman" pitchFamily="18" charset="0"/>
              </a:rPr>
              <a:t>Задачи:</a:t>
            </a:r>
            <a:endParaRPr lang="ru-RU" sz="1000">
              <a:cs typeface="Times New Roman" pitchFamily="18" charset="0"/>
            </a:endParaRP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 i="1">
                <a:cs typeface="Times New Roman" pitchFamily="18" charset="0"/>
              </a:rPr>
              <a:t>1.</a:t>
            </a:r>
            <a:r>
              <a:rPr lang="ru-RU" sz="700" i="1">
                <a:cs typeface="Times New Roman" pitchFamily="18" charset="0"/>
              </a:rPr>
              <a:t>    </a:t>
            </a:r>
            <a:r>
              <a:rPr lang="ru-RU" sz="1600" i="1">
                <a:cs typeface="Times New Roman" pitchFamily="18" charset="0"/>
              </a:rPr>
              <a:t>Воспитание умения использовать свой эмоциональный опыт и существующие в культуре формы символизации.</a:t>
            </a:r>
            <a:endParaRPr lang="ru-RU" sz="1000">
              <a:cs typeface="Times New Roman" pitchFamily="18" charset="0"/>
            </a:endParaRP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 i="1">
                <a:cs typeface="Times New Roman" pitchFamily="18" charset="0"/>
              </a:rPr>
              <a:t>2.</a:t>
            </a:r>
            <a:r>
              <a:rPr lang="ru-RU" sz="700" i="1">
                <a:cs typeface="Times New Roman" pitchFamily="18" charset="0"/>
              </a:rPr>
              <a:t>    </a:t>
            </a:r>
            <a:r>
              <a:rPr lang="ru-RU" sz="1600" i="1">
                <a:cs typeface="Times New Roman" pitchFamily="18" charset="0"/>
              </a:rPr>
              <a:t>Способствование развитию образного мышления и творческого воображения.</a:t>
            </a:r>
            <a:endParaRPr lang="ru-RU" sz="1000">
              <a:cs typeface="Times New Roman" pitchFamily="18" charset="0"/>
            </a:endParaRP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 i="1">
                <a:cs typeface="Times New Roman" pitchFamily="18" charset="0"/>
              </a:rPr>
              <a:t>3.</a:t>
            </a:r>
            <a:r>
              <a:rPr lang="ru-RU" sz="700" i="1">
                <a:cs typeface="Times New Roman" pitchFamily="18" charset="0"/>
              </a:rPr>
              <a:t>    </a:t>
            </a:r>
            <a:r>
              <a:rPr lang="ru-RU" sz="1600" i="1">
                <a:cs typeface="Times New Roman" pitchFamily="18" charset="0"/>
              </a:rPr>
              <a:t>Реализация образов воображения при создании композиции</a:t>
            </a:r>
            <a:endParaRPr lang="ru-RU" sz="1000">
              <a:cs typeface="Times New Roman" pitchFamily="18" charset="0"/>
            </a:endParaRP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 i="1">
                <a:cs typeface="Times New Roman" pitchFamily="18" charset="0"/>
              </a:rPr>
              <a:t>4.</a:t>
            </a:r>
            <a:r>
              <a:rPr lang="ru-RU" sz="700" i="1">
                <a:cs typeface="Times New Roman" pitchFamily="18" charset="0"/>
              </a:rPr>
              <a:t>    </a:t>
            </a:r>
            <a:r>
              <a:rPr lang="ru-RU" sz="1600" i="1">
                <a:cs typeface="Times New Roman" pitchFamily="18" charset="0"/>
              </a:rPr>
              <a:t>Побуждение детей </a:t>
            </a:r>
            <a:r>
              <a:rPr lang="ru-RU" sz="1600" i="1"/>
              <a:t>рисовать</a:t>
            </a:r>
            <a:r>
              <a:rPr lang="ru-RU" sz="1600" i="1">
                <a:cs typeface="Times New Roman" pitchFamily="18" charset="0"/>
              </a:rPr>
              <a:t> по условиям и по собственному замыслу реально существующие и придуманные объекты.</a:t>
            </a:r>
            <a:endParaRPr lang="ru-RU" sz="1000">
              <a:cs typeface="Times New Roman" pitchFamily="18" charset="0"/>
            </a:endParaRPr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 i="1">
                <a:cs typeface="Times New Roman" pitchFamily="18" charset="0"/>
              </a:rPr>
              <a:t>5.</a:t>
            </a:r>
            <a:r>
              <a:rPr lang="ru-RU" sz="700" i="1">
                <a:cs typeface="Times New Roman" pitchFamily="18" charset="0"/>
              </a:rPr>
              <a:t>    </a:t>
            </a:r>
            <a:r>
              <a:rPr lang="ru-RU" sz="1600" i="1">
                <a:cs typeface="Times New Roman" pitchFamily="18" charset="0"/>
              </a:rPr>
              <a:t>Формирование элементарных представлений о изобразительном искусстве.</a:t>
            </a:r>
            <a:r>
              <a:rPr lang="ru-RU" sz="700" i="1">
                <a:cs typeface="Times New Roman" pitchFamily="18" charset="0"/>
              </a:rPr>
              <a:t> </a:t>
            </a:r>
            <a:endParaRPr lang="ru-RU" sz="700" i="1"/>
          </a:p>
          <a:p>
            <a:pPr indent="-228600" eaLnBrk="0" hangingPunct="0">
              <a:tabLst>
                <a:tab pos="588963" algn="l"/>
              </a:tabLst>
            </a:pPr>
            <a:r>
              <a:rPr lang="ru-RU" sz="1600"/>
              <a:t>6.  </a:t>
            </a:r>
            <a:r>
              <a:rPr lang="ru-RU" sz="1600" i="1"/>
              <a:t>Ра</a:t>
            </a:r>
            <a:r>
              <a:rPr lang="ru-RU" sz="1600" i="1">
                <a:cs typeface="Times New Roman" pitchFamily="18" charset="0"/>
              </a:rPr>
              <a:t>звитие самостоятельной творческой деятельности.</a:t>
            </a:r>
          </a:p>
          <a:p>
            <a:pPr indent="-228600" eaLnBrk="0" hangingPunct="0">
              <a:tabLst>
                <a:tab pos="588963" algn="l"/>
              </a:tabLst>
            </a:pPr>
            <a:endParaRPr lang="ru-RU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SCN6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314700" cy="4419600"/>
          </a:xfrm>
          <a:prstGeom prst="rect">
            <a:avLst/>
          </a:prstGeom>
          <a:noFill/>
        </p:spPr>
      </p:pic>
      <p:pic>
        <p:nvPicPr>
          <p:cNvPr id="18435" name="Picture 3" descr="DSCN64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"/>
            <a:ext cx="3924300" cy="2943225"/>
          </a:xfrm>
          <a:prstGeom prst="rect">
            <a:avLst/>
          </a:prstGeom>
          <a:noFill/>
        </p:spPr>
      </p:pic>
      <p:pic>
        <p:nvPicPr>
          <p:cNvPr id="18436" name="Picture 4" descr="DSCN64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7665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SCN6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105400" cy="3829050"/>
          </a:xfrm>
          <a:prstGeom prst="rect">
            <a:avLst/>
          </a:prstGeom>
          <a:noFill/>
        </p:spPr>
      </p:pic>
      <p:pic>
        <p:nvPicPr>
          <p:cNvPr id="20483" name="Picture 3" descr="DSCN6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Изображение 6 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686050" cy="3581400"/>
          </a:xfrm>
          <a:prstGeom prst="rect">
            <a:avLst/>
          </a:prstGeom>
          <a:noFill/>
        </p:spPr>
      </p:pic>
      <p:pic>
        <p:nvPicPr>
          <p:cNvPr id="19459" name="Picture 3" descr="DSCN64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4191000" cy="3106738"/>
          </a:xfrm>
          <a:prstGeom prst="rect">
            <a:avLst/>
          </a:prstGeom>
          <a:noFill/>
        </p:spPr>
      </p:pic>
      <p:pic>
        <p:nvPicPr>
          <p:cNvPr id="19460" name="Picture 4" descr="Изображение 1 2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4191000" cy="3143250"/>
          </a:xfrm>
          <a:prstGeom prst="rect">
            <a:avLst/>
          </a:prstGeom>
          <a:noFill/>
        </p:spPr>
      </p:pic>
      <p:pic>
        <p:nvPicPr>
          <p:cNvPr id="19461" name="Picture 5" descr="изображения 8 0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05200"/>
            <a:ext cx="24003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850" y="685800"/>
            <a:ext cx="8496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r>
              <a:rPr lang="ru-RU" sz="1600">
                <a:cs typeface="Times New Roman" pitchFamily="18" charset="0"/>
              </a:rPr>
              <a:t> </a:t>
            </a:r>
          </a:p>
          <a:p>
            <a:r>
              <a:rPr lang="ru-RU" sz="1600"/>
              <a:t>   </a:t>
            </a:r>
            <a:r>
              <a:rPr lang="ru-RU" sz="1200">
                <a:cs typeface="Times New Roman" pitchFamily="18" charset="0"/>
              </a:rPr>
              <a:t>Художественное конструирование из плоских элементов конструктора является синтетической деятельностью, которая схожа с сюжетной игрой, аппликацией, рисованием, но не приравнивается к ним.</a:t>
            </a:r>
            <a:endParaRPr lang="ru-RU" sz="1200"/>
          </a:p>
          <a:p>
            <a:endParaRPr lang="ru-RU" sz="1200"/>
          </a:p>
          <a:p>
            <a:r>
              <a:rPr lang="ru-RU" sz="1200"/>
              <a:t>   </a:t>
            </a:r>
            <a:r>
              <a:rPr lang="ru-RU" sz="1200">
                <a:cs typeface="Times New Roman" pitchFamily="18" charset="0"/>
              </a:rPr>
              <a:t>Художественное конструирование предъявляет ряд серьёзных требований к развитию восприятия, мышления, воображения – познавательных и творческих способностей -  и предполагает задания на овладения детьми общими способами действия с конструкторским материалом с использованием определённых средств и технических навыков конструирования для его выполнения. </a:t>
            </a:r>
          </a:p>
          <a:p>
            <a:r>
              <a:rPr lang="ru-RU" sz="1200" b="1"/>
              <a:t>Цели</a:t>
            </a:r>
            <a:r>
              <a:rPr lang="ru-RU" sz="1200"/>
              <a:t>:</a:t>
            </a:r>
          </a:p>
          <a:p>
            <a:r>
              <a:rPr lang="ru-RU" sz="1200" i="1"/>
              <a:t>1.Развитие художественных, познавательных, творческих и конструктивных способностей детей.</a:t>
            </a:r>
          </a:p>
          <a:p>
            <a:r>
              <a:rPr lang="ru-RU" sz="1200" i="1"/>
              <a:t>2. Развитие экологической культуры детей.</a:t>
            </a:r>
          </a:p>
          <a:p>
            <a:r>
              <a:rPr lang="ru-RU" sz="1200" i="1"/>
              <a:t>3. Эмоциональное благополучие ребенка.</a:t>
            </a:r>
          </a:p>
          <a:p>
            <a:r>
              <a:rPr lang="ru-RU" sz="1200" i="1"/>
              <a:t>4. Понимание роли коллективной конструктивной деятельности посредством включения детей в различные формы сотрудничества. </a:t>
            </a:r>
          </a:p>
          <a:p>
            <a:r>
              <a:rPr lang="ru-RU" sz="1200" b="1"/>
              <a:t>Задачи:</a:t>
            </a:r>
            <a:endParaRPr lang="ru-RU" sz="1200"/>
          </a:p>
          <a:p>
            <a:r>
              <a:rPr lang="ru-RU" sz="1200" i="1"/>
              <a:t>1.    Воспитание умения использовать свой эмоциональный опыт и существующие в культуре формы символизации.</a:t>
            </a:r>
            <a:endParaRPr lang="ru-RU" sz="1200"/>
          </a:p>
          <a:p>
            <a:r>
              <a:rPr lang="ru-RU" sz="1200" i="1"/>
              <a:t>2.    Способствование развитию образного мышления и творческого воображения.</a:t>
            </a:r>
            <a:endParaRPr lang="ru-RU" sz="1200"/>
          </a:p>
          <a:p>
            <a:r>
              <a:rPr lang="ru-RU" sz="1200" i="1"/>
              <a:t>3.    Реализация образов воображения при создании композиции</a:t>
            </a:r>
            <a:endParaRPr lang="ru-RU" sz="1200"/>
          </a:p>
          <a:p>
            <a:r>
              <a:rPr lang="ru-RU" sz="1200" i="1"/>
              <a:t>4.    Побуждение детей конструировать по условиям и по собственному замыслу реально существующие и придуманные объекты.</a:t>
            </a:r>
            <a:endParaRPr lang="ru-RU" sz="1200"/>
          </a:p>
          <a:p>
            <a:r>
              <a:rPr lang="ru-RU" sz="1200" i="1"/>
              <a:t>5.    Овладение детьми способов точного соединения элементов конструктора и их размещения в пространстве.</a:t>
            </a:r>
            <a:endParaRPr lang="ru-RU" sz="1200"/>
          </a:p>
          <a:p>
            <a:r>
              <a:rPr lang="ru-RU" sz="1200" i="1"/>
              <a:t>Приобретение знаний о пространственных и конструктивных свойств строительных материалов.</a:t>
            </a:r>
            <a:r>
              <a:rPr lang="ru-RU" sz="1200"/>
              <a:t> </a:t>
            </a:r>
          </a:p>
          <a:p>
            <a:pPr eaLnBrk="0" hangingPunct="0"/>
            <a:endParaRPr lang="ru-RU" sz="1200"/>
          </a:p>
          <a:p>
            <a:endParaRPr lang="ru-RU" sz="1600"/>
          </a:p>
          <a:p>
            <a:pPr algn="ctr"/>
            <a:endParaRPr lang="ru-RU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зображения 8 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3733800" cy="3055938"/>
          </a:xfrm>
          <a:prstGeom prst="rect">
            <a:avLst/>
          </a:prstGeom>
          <a:noFill/>
        </p:spPr>
      </p:pic>
      <p:pic>
        <p:nvPicPr>
          <p:cNvPr id="8195" name="Picture 3" descr="Копия изображение 10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4191000" cy="3143250"/>
          </a:xfrm>
          <a:prstGeom prst="rect">
            <a:avLst/>
          </a:prstGeom>
          <a:noFill/>
        </p:spPr>
      </p:pic>
      <p:pic>
        <p:nvPicPr>
          <p:cNvPr id="8196" name="Picture 4" descr="Копия изображение 10 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19200"/>
            <a:ext cx="3400425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опия изображение 10 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191000" cy="3143250"/>
          </a:xfrm>
          <a:prstGeom prst="rect">
            <a:avLst/>
          </a:prstGeom>
          <a:noFill/>
        </p:spPr>
      </p:pic>
      <p:pic>
        <p:nvPicPr>
          <p:cNvPr id="21507" name="Picture 3" descr="Копия изображение 10 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3810000" cy="2857500"/>
          </a:xfrm>
          <a:prstGeom prst="rect">
            <a:avLst/>
          </a:prstGeom>
          <a:noFill/>
        </p:spPr>
      </p:pic>
      <p:pic>
        <p:nvPicPr>
          <p:cNvPr id="21508" name="Picture 4" descr="Копия изображения 8 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144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343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Elena</cp:lastModifiedBy>
  <cp:revision>9</cp:revision>
  <dcterms:created xsi:type="dcterms:W3CDTF">2015-10-26T17:21:08Z</dcterms:created>
  <dcterms:modified xsi:type="dcterms:W3CDTF">2017-01-13T06:45:52Z</dcterms:modified>
</cp:coreProperties>
</file>