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5" r:id="rId2"/>
    <p:sldId id="270" r:id="rId3"/>
    <p:sldId id="262" r:id="rId4"/>
    <p:sldId id="269" r:id="rId5"/>
    <p:sldId id="266" r:id="rId6"/>
    <p:sldId id="264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762588-8C86-4453-877D-45528584E12C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48F759-BB4A-4327-8B71-DBD91ECA5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C0BA-B020-40FD-9B5C-2F63C8D551D4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AD3E0-6794-40EE-BFE9-E46697A8C7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C1E04-F48B-41F7-ABA5-CA196643D2E9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A8739-7F34-48ED-91A3-DBBCE7278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D8410-2127-4EE7-8154-EBCAAC6C3922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7EAAD-628F-425F-93D3-0CF691C774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0BFD3-7E40-473E-82BC-26E17582B08A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BCC77-086E-4C46-AD68-BDCEE06DC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69491-222B-4868-BED1-64EDC708BC6C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F650B-D459-45FC-807F-59D23F9A2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CED38-904A-49D6-B9BF-6C844D8FB644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F98D-E7E7-480B-8D53-E8EB1F7AF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53399-50F5-4CDB-995A-69A43A435171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AE5CC-049D-4DCB-9825-315E12161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EBBF6-A0F0-49A2-94CF-450A32E769EE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C642-FB5F-42D6-9082-F709FEE04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1A402-D360-4DF1-93B3-A480B858F06C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E95E6-333E-4903-B7B6-78AF8BF26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C430D-D22D-4E56-9FD7-FB7430B63FE7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D15B9-DF0F-4D0E-994E-F9A40D278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D98C4-A67B-4C49-A7D4-18A602613F15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B4EFA-A06A-46AD-9343-13FD975E0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D429C-91B2-4E88-9702-9B92BD234F03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D1CB8-78E4-49FC-A358-662E50ACF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02CA4-C179-48BA-A983-C68B3613DFCA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90C39-A617-43D9-9229-F3E2EA1DA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FA11F-EA30-4D65-B161-24FA01BCCDAC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2D7A1-F27F-42E7-AEFB-4667752992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136AA-A2E2-46C5-9669-6CE5E214394B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5C957-AB11-4678-908B-95C36B6111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81464D-E5BE-443B-A5EF-46A889461371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C674CC-1A59-4396-9E78-3AE07259F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701" r:id="rId11"/>
    <p:sldLayoutId id="2147483700" r:id="rId12"/>
    <p:sldLayoutId id="2147483699" r:id="rId13"/>
    <p:sldLayoutId id="2147483698" r:id="rId14"/>
    <p:sldLayoutId id="214748369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200" smtClean="0"/>
              <a:t>Муниципальное автономное дошкольное образовательное учреждение </a:t>
            </a:r>
            <a:br>
              <a:rPr lang="ru-RU" sz="1200" smtClean="0"/>
            </a:br>
            <a:r>
              <a:rPr lang="ru-RU" sz="1200" smtClean="0"/>
              <a:t>центр развития ребенка детский сад №104 </a:t>
            </a:r>
          </a:p>
        </p:txBody>
      </p:sp>
      <p:sp>
        <p:nvSpPr>
          <p:cNvPr id="3075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5000"/>
              </a:lnSpc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Дополнительная </a:t>
            </a:r>
          </a:p>
          <a:p>
            <a:pPr algn="ctr" eaLnBrk="1" hangingPunct="1">
              <a:lnSpc>
                <a:spcPct val="95000"/>
              </a:lnSpc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общеразвивающая программа </a:t>
            </a:r>
          </a:p>
          <a:p>
            <a:pPr algn="ctr" eaLnBrk="1" hangingPunct="1">
              <a:lnSpc>
                <a:spcPct val="95000"/>
              </a:lnSpc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художественной направленности </a:t>
            </a:r>
          </a:p>
          <a:p>
            <a:pPr algn="ctr" eaLnBrk="1" hangingPunct="1">
              <a:lnSpc>
                <a:spcPct val="95000"/>
              </a:lnSpc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МАДОУ ЦРР-детский сад № 104</a:t>
            </a:r>
          </a:p>
          <a:p>
            <a:pPr algn="ctr" eaLnBrk="1" hangingPunct="1">
              <a:lnSpc>
                <a:spcPct val="95000"/>
              </a:lnSpc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«Театральная студия»</a:t>
            </a:r>
          </a:p>
          <a:p>
            <a:pPr algn="ctr" eaLnBrk="1" hangingPunct="1">
              <a:lnSpc>
                <a:spcPct val="95000"/>
              </a:lnSpc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(возраст обучающихся с 3-7 лет)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Цель</a:t>
            </a:r>
            <a:r>
              <a:rPr lang="ru-RU" sz="2000" dirty="0" smtClean="0"/>
              <a:t>:  Всесторонне развивать личность  детей дошкольного возраста посредством использования театрализованной деятельности</a:t>
            </a:r>
            <a:r>
              <a:rPr lang="ru-RU" sz="1000" dirty="0" smtClean="0"/>
              <a:t>.</a:t>
            </a:r>
            <a:r>
              <a:rPr lang="ru-RU" sz="1000" dirty="0" smtClean="0">
                <a:solidFill>
                  <a:srgbClr val="FF0000"/>
                </a:solidFill>
              </a:rPr>
              <a:t/>
            </a:r>
            <a:br>
              <a:rPr lang="ru-RU" sz="1000" dirty="0" smtClean="0">
                <a:solidFill>
                  <a:srgbClr val="FF0000"/>
                </a:solidFill>
              </a:rPr>
            </a:br>
            <a:r>
              <a:rPr lang="ru-RU" sz="1000" dirty="0" smtClean="0">
                <a:solidFill>
                  <a:srgbClr val="FF0000"/>
                </a:solidFill>
              </a:rPr>
              <a:t/>
            </a:r>
            <a:br>
              <a:rPr lang="ru-RU" sz="1000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Основные задачи: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 Поэтапное освоение детьми различных видов творчества по возрастным группам.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2. Совершенствование артистических навыков детей в плане переживания и воплощения образа, моделирование навыков социального поведения в заданных условиях.</a:t>
            </a:r>
            <a:br>
              <a:rPr lang="ru-RU" sz="2000" dirty="0" smtClean="0"/>
            </a:br>
            <a:r>
              <a:rPr lang="ru-RU" sz="2000" dirty="0" smtClean="0"/>
              <a:t> </a:t>
            </a: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i="1" dirty="0" smtClean="0">
                <a:solidFill>
                  <a:srgbClr val="FF0000"/>
                </a:solidFill>
              </a:rPr>
              <a:t>Воспитательные задачи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направлены на развитие эмоциональности, интеллекта, а также коммуникативных особенностей ребёнка средствами детского театра.</a:t>
            </a: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 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i="1" dirty="0" smtClean="0">
                <a:solidFill>
                  <a:srgbClr val="FF0000"/>
                </a:solidFill>
              </a:rPr>
              <a:t>Образовательные задачи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связаны непосредственно с развитием артистизма и навыков сценических воплощений, необходимых для участия в детском театре.</a:t>
            </a:r>
            <a:br>
              <a:rPr lang="ru-RU" sz="2000" dirty="0" smtClean="0"/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2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900" b="1" smtClean="0"/>
              <a:t/>
            </a:r>
            <a:br>
              <a:rPr lang="ru-RU" sz="900" b="1" smtClean="0"/>
            </a:br>
            <a:r>
              <a:rPr lang="ru-RU" sz="1800" b="1" smtClean="0">
                <a:solidFill>
                  <a:srgbClr val="FF0000"/>
                </a:solidFill>
              </a:rPr>
              <a:t>Принципы  реализации программы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b="1" smtClean="0">
                <a:solidFill>
                  <a:srgbClr val="FF0000"/>
                </a:solidFill>
              </a:rPr>
              <a:t>Принцип наглядности</a:t>
            </a:r>
            <a:r>
              <a:rPr lang="ru-RU" sz="1800" smtClean="0">
                <a:solidFill>
                  <a:srgbClr val="C00000"/>
                </a:solidFill>
              </a:rPr>
              <a:t> </a:t>
            </a:r>
            <a:r>
              <a:rPr lang="ru-RU" sz="1800" smtClean="0"/>
              <a:t>-  Полноценное обучение должно опираться на чувственный опыт ребенка, на его непосредственные наблюдения окружающей действительности.</a:t>
            </a:r>
            <a:r>
              <a:rPr lang="ru-RU" sz="1800" smtClean="0">
                <a:solidFill>
                  <a:srgbClr val="C00000"/>
                </a:solidFill>
              </a:rPr>
              <a:t> 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b="1" smtClean="0">
                <a:solidFill>
                  <a:srgbClr val="FF0000"/>
                </a:solidFill>
              </a:rPr>
              <a:t>Принцип систематичности и последовательности</a:t>
            </a:r>
            <a:r>
              <a:rPr lang="ru-RU" sz="1800" b="1" smtClean="0"/>
              <a:t> </a:t>
            </a:r>
            <a:r>
              <a:rPr lang="ru-RU" sz="1800" smtClean="0"/>
              <a:t>предполагает, что усвоение материала идет в определенном порядке, системе</a:t>
            </a:r>
            <a:br>
              <a:rPr lang="ru-RU" sz="1800" smtClean="0"/>
            </a:br>
            <a:r>
              <a:rPr lang="ru-RU" sz="1800" smtClean="0"/>
              <a:t>В процессе обучения систематичность и последовательность обеспечиваются четким планированием процесса образования, разбивкой его содержания на отдельные части, установлением связи каждого этапа с другим, с содержанием программы по другим разделам.</a:t>
            </a:r>
            <a:br>
              <a:rPr lang="ru-RU" sz="1800" smtClean="0"/>
            </a:br>
            <a:r>
              <a:rPr lang="ru-RU" sz="1800" b="1" smtClean="0">
                <a:solidFill>
                  <a:srgbClr val="FF0000"/>
                </a:solidFill>
              </a:rPr>
              <a:t>Принцип доступности</a:t>
            </a:r>
            <a:r>
              <a:rPr lang="ru-RU" sz="1800" smtClean="0"/>
              <a:t> предполагает соотнесение содержания, характера и объема учебного материала с уровнем развития, подготовленности детей. </a:t>
            </a:r>
            <a:br>
              <a:rPr lang="ru-RU" sz="1800" smtClean="0"/>
            </a:br>
            <a:r>
              <a:rPr lang="ru-RU" sz="1800" b="1" smtClean="0">
                <a:solidFill>
                  <a:srgbClr val="FF0000"/>
                </a:solidFill>
              </a:rPr>
              <a:t>Принцип индивидуального подхода к детям</a:t>
            </a:r>
            <a:r>
              <a:rPr lang="ru-RU" sz="1800" b="1" smtClean="0"/>
              <a:t> </a:t>
            </a: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5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584325"/>
          </a:xfrm>
        </p:spPr>
        <p:txBody>
          <a:bodyPr/>
          <a:lstStyle/>
          <a:p>
            <a:pPr algn="l" eaLnBrk="1" hangingPunct="1">
              <a:buFont typeface="Courier New" pitchFamily="49" charset="0"/>
              <a:buChar char="o"/>
            </a:pP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000" smtClean="0"/>
              <a:t/>
            </a:r>
            <a:br>
              <a:rPr lang="ru-RU" sz="1000" smtClean="0"/>
            </a:br>
            <a:r>
              <a:rPr lang="ru-RU" sz="1800" b="1" smtClean="0">
                <a:solidFill>
                  <a:srgbClr val="FF0000"/>
                </a:solidFill>
              </a:rPr>
              <a:t>Особенности детей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        При организации образовательной работы с детьми необходимо учитывать, что современный ребенок-дошкольник обладает:</a:t>
            </a:r>
            <a:br>
              <a:rPr lang="ru-RU" sz="1800" smtClean="0"/>
            </a:br>
            <a:r>
              <a:rPr lang="ru-RU" sz="1800" smtClean="0"/>
              <a:t>- достаточно развитым восприятием многофакторных качеств и отношений объектов, явлений и ситуаций;</a:t>
            </a:r>
            <a:br>
              <a:rPr lang="ru-RU" sz="1800" smtClean="0"/>
            </a:br>
            <a:r>
              <a:rPr lang="ru-RU" sz="1800" smtClean="0"/>
              <a:t>- памятью достаточно развитой для удержания, сопоставления вновь воспринятого с уже бывшим в более раннем опыте;</a:t>
            </a:r>
            <a:br>
              <a:rPr lang="ru-RU" sz="1800" smtClean="0"/>
            </a:br>
            <a:r>
              <a:rPr lang="ru-RU" sz="1800" smtClean="0"/>
              <a:t>- мышлением, достаточным для осознания, установления связей между сложными многоуровневыми многофакторными явлениями и событиями;</a:t>
            </a:r>
            <a:br>
              <a:rPr lang="ru-RU" sz="1800" smtClean="0"/>
            </a:br>
            <a:r>
              <a:rPr lang="ru-RU" sz="1800" smtClean="0"/>
              <a:t>- речью, позволяющей объяснять свои представления и состояния, как ситуативные, так и перспективные, что позволяет ребенку вступать в отношения разного уровня и направленности;</a:t>
            </a:r>
            <a:br>
              <a:rPr lang="ru-RU" sz="1800" smtClean="0"/>
            </a:br>
            <a:r>
              <a:rPr lang="ru-RU" sz="1800" smtClean="0"/>
              <a:t>- исследовательской инициативой, побуждающей ребенка к поиску новых впечатлений и позволяющей успешно исследовать сложные, многосвязные, физические и соци­альные объекты и явления, выявляя их скрытые сущностные характеристики и сети внутренних причинных взаимодействий;</a:t>
            </a:r>
            <a:br>
              <a:rPr lang="ru-RU" sz="1800" smtClean="0"/>
            </a:br>
            <a:r>
              <a:rPr lang="ru-RU" sz="1800" smtClean="0"/>
              <a:t>-внутренней позицией, которая, в основном, будет сформирована как новообразование к семи годам, но уже сейчас позволяет ребенку индивидуально (на основе собственных мировоззренческих представлений) относиться к</a:t>
            </a:r>
            <a:r>
              <a:rPr lang="ru-RU" sz="1800" b="1" smtClean="0"/>
              <a:t> </a:t>
            </a:r>
            <a:r>
              <a:rPr lang="ru-RU" sz="1800" smtClean="0"/>
              <a:t>событиям</a:t>
            </a:r>
            <a:r>
              <a:rPr lang="ru-RU" sz="1800" b="1" smtClean="0"/>
              <a:t> </a:t>
            </a:r>
            <a:r>
              <a:rPr lang="ru-RU" sz="1800" smtClean="0"/>
              <a:t>и явлениям.</a:t>
            </a:r>
            <a:r>
              <a:rPr lang="ru-RU" sz="1000" smtClean="0"/>
              <a:t/>
            </a:r>
            <a:br>
              <a:rPr lang="ru-RU" sz="1000" smtClean="0"/>
            </a:br>
            <a:r>
              <a:rPr lang="en-US" sz="1000" b="1" smtClean="0"/>
              <a:t> </a:t>
            </a:r>
            <a:endParaRPr lang="ru-RU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algn="l" eaLnBrk="1" hangingPunct="1"/>
            <a:r>
              <a:rPr lang="ru-RU" sz="1800" b="1" smtClean="0">
                <a:solidFill>
                  <a:srgbClr val="FF0000"/>
                </a:solidFill>
              </a:rPr>
              <a:t>Планируемые результаты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836613"/>
            <a:ext cx="4038600" cy="5472112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+mj-lt"/>
              </a:rPr>
              <a:t>3-4 года</a:t>
            </a:r>
            <a:r>
              <a:rPr lang="ru-RU" sz="1400" b="1" dirty="0" smtClean="0">
                <a:latin typeface="+mj-lt"/>
              </a:rPr>
              <a:t>:</a:t>
            </a:r>
            <a:endParaRPr lang="ru-RU" sz="1400" dirty="0" smtClean="0">
              <a:latin typeface="+mj-lt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ru-RU" sz="1400" dirty="0" smtClean="0">
                <a:latin typeface="+mj-lt"/>
              </a:rPr>
              <a:t>        Умеют передавать мимикой позой, жестами основные эмоции. Используют импровизационные формы диалогов действующих лиц в хорошо знакомых сказках. </a:t>
            </a:r>
          </a:p>
          <a:p>
            <a:pPr eaLnBrk="1" hangingPunct="1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+mj-lt"/>
              </a:rPr>
              <a:t>4-5 лет:</a:t>
            </a:r>
            <a:endParaRPr lang="ru-RU" sz="1400" dirty="0" smtClean="0">
              <a:solidFill>
                <a:srgbClr val="FF0000"/>
              </a:solidFill>
              <a:latin typeface="+mj-lt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ru-RU" sz="1400" dirty="0" smtClean="0">
                <a:latin typeface="+mj-lt"/>
              </a:rPr>
              <a:t>       Развивают интонационную выразительность речи. Умеют передавать мимикой позой, жестами основные эмоции. Используют импровизационные формы диалогов действующих лиц в хорошо знакомых сказках. </a:t>
            </a:r>
          </a:p>
          <a:p>
            <a:pPr eaLnBrk="1" hangingPunct="1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+mj-lt"/>
              </a:rPr>
              <a:t>5-6 лет:</a:t>
            </a:r>
            <a:endParaRPr lang="ru-RU" sz="1400" dirty="0" smtClean="0">
              <a:solidFill>
                <a:srgbClr val="FF0000"/>
              </a:solidFill>
              <a:latin typeface="+mj-lt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ru-RU" sz="1400" dirty="0" smtClean="0">
                <a:latin typeface="+mj-lt"/>
              </a:rPr>
              <a:t>         Совершенствуется интонационная выразительность речи. Используют прямую и косвенную речь в инсценировках сказок. Умеют передавать мимикой позой, жестами основные эмоции.</a:t>
            </a:r>
          </a:p>
          <a:p>
            <a:pPr eaLnBrk="1" hangingPunct="1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+mj-lt"/>
              </a:rPr>
              <a:t>6-7 лет:</a:t>
            </a:r>
            <a:r>
              <a:rPr lang="ru-RU" sz="1400" b="1" dirty="0" smtClean="0">
                <a:latin typeface="+mj-lt"/>
              </a:rPr>
              <a:t>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1400" b="1" dirty="0" smtClean="0">
                <a:latin typeface="+mj-lt"/>
              </a:rPr>
              <a:t>         </a:t>
            </a:r>
            <a:r>
              <a:rPr lang="ru-RU" sz="1400" dirty="0" smtClean="0">
                <a:latin typeface="+mj-lt"/>
              </a:rPr>
              <a:t>Совершенствуется всестороннее  развитие творческих способностей детей средствами театрального искусства. </a:t>
            </a:r>
            <a:endParaRPr lang="ru-RU" sz="1400" dirty="0">
              <a:latin typeface="+mj-lt"/>
            </a:endParaRPr>
          </a:p>
        </p:txBody>
      </p:sp>
      <p:pic>
        <p:nvPicPr>
          <p:cNvPr id="7172" name="Содержимое 5" descr="IMG_20150429_16521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268413"/>
            <a:ext cx="4316413" cy="3619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1800" b="1" smtClean="0">
                <a:solidFill>
                  <a:srgbClr val="FF0000"/>
                </a:solidFill>
              </a:rPr>
              <a:t>Формы, способы и средства реализации программы</a:t>
            </a:r>
            <a:r>
              <a:rPr lang="ru-RU" sz="1800" smtClean="0">
                <a:solidFill>
                  <a:srgbClr val="FF0000"/>
                </a:solidFill>
              </a:rPr>
              <a:t/>
            </a:r>
            <a:br>
              <a:rPr lang="ru-RU" sz="1800" smtClean="0">
                <a:solidFill>
                  <a:srgbClr val="FF0000"/>
                </a:solidFill>
              </a:rPr>
            </a:br>
            <a:endParaRPr lang="ru-RU" sz="1800" b="1" smtClean="0">
              <a:solidFill>
                <a:srgbClr val="FF0000"/>
              </a:solidFill>
            </a:endParaRPr>
          </a:p>
        </p:txBody>
      </p:sp>
      <p:sp>
        <p:nvSpPr>
          <p:cNvPr id="10243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Формы работы: </a:t>
            </a:r>
            <a:r>
              <a:rPr lang="ru-RU" sz="1800" dirty="0" smtClean="0">
                <a:latin typeface="+mj-lt"/>
              </a:rPr>
              <a:t>групповые, подгрупповые, индивидуальные.</a:t>
            </a:r>
          </a:p>
          <a:p>
            <a:pPr eaLnBrk="1" hangingPunct="1">
              <a:defRPr/>
            </a:pPr>
            <a:endParaRPr lang="ru-RU" sz="1800" dirty="0" smtClean="0">
              <a:latin typeface="+mj-lt"/>
            </a:endParaRPr>
          </a:p>
          <a:p>
            <a:pPr eaLnBrk="1" hangingPunct="1">
              <a:defRPr/>
            </a:pP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Способы работы: </a:t>
            </a:r>
            <a:r>
              <a:rPr lang="ru-RU" sz="1800" dirty="0" smtClean="0">
                <a:latin typeface="+mj-lt"/>
              </a:rPr>
              <a:t>этюды, игры-драматизации, этюды с куклами,</a:t>
            </a:r>
            <a:r>
              <a:rPr lang="ru-RU" sz="1800" b="1" dirty="0" smtClean="0">
                <a:latin typeface="+mj-lt"/>
              </a:rPr>
              <a:t> </a:t>
            </a:r>
            <a:r>
              <a:rPr lang="ru-RU" sz="1800" dirty="0" smtClean="0">
                <a:latin typeface="+mj-lt"/>
              </a:rPr>
              <a:t>пантомимы.</a:t>
            </a:r>
          </a:p>
          <a:p>
            <a:pPr eaLnBrk="1" hangingPunct="1">
              <a:defRPr/>
            </a:pPr>
            <a:endParaRPr lang="ru-RU" sz="1800" dirty="0" smtClean="0">
              <a:latin typeface="+mj-lt"/>
            </a:endParaRPr>
          </a:p>
          <a:p>
            <a:pPr eaLnBrk="1" hangingPunct="1">
              <a:defRPr/>
            </a:pP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Средства реализации программы</a:t>
            </a:r>
            <a:r>
              <a:rPr lang="ru-RU" sz="1800" b="1" dirty="0" smtClean="0">
                <a:latin typeface="+mj-lt"/>
              </a:rPr>
              <a:t>:  </a:t>
            </a:r>
            <a:r>
              <a:rPr lang="ru-RU" sz="1800" dirty="0" smtClean="0">
                <a:latin typeface="+mj-lt"/>
              </a:rPr>
              <a:t>фонограммы (музыкальные, </a:t>
            </a:r>
            <a:r>
              <a:rPr lang="ru-RU" sz="1800" dirty="0" err="1" smtClean="0">
                <a:latin typeface="+mj-lt"/>
              </a:rPr>
              <a:t>аудиосказки</a:t>
            </a:r>
            <a:r>
              <a:rPr lang="ru-RU" sz="1800" dirty="0" smtClean="0">
                <a:latin typeface="+mj-lt"/>
              </a:rPr>
              <a:t>), театральные куклы, куклы настольного тетра,  костюмы, декорации, куклы </a:t>
            </a:r>
            <a:r>
              <a:rPr lang="ru-RU" sz="1800" dirty="0" err="1" smtClean="0">
                <a:latin typeface="+mj-lt"/>
              </a:rPr>
              <a:t>би-ба-бо</a:t>
            </a:r>
            <a:r>
              <a:rPr lang="ru-RU" sz="1800" dirty="0" smtClean="0">
                <a:latin typeface="+mj-lt"/>
              </a:rPr>
              <a:t>, музыкальные инструменты, маски, ширма, сценки, сценарии, сказки.</a:t>
            </a:r>
          </a:p>
          <a:p>
            <a:pPr eaLnBrk="1" hangingPunct="1">
              <a:defRPr/>
            </a:pPr>
            <a:endParaRPr lang="ru-RU" dirty="0" smtClean="0">
              <a:solidFill>
                <a:srgbClr val="002060"/>
              </a:solidFill>
            </a:endParaRPr>
          </a:p>
        </p:txBody>
      </p:sp>
      <p:pic>
        <p:nvPicPr>
          <p:cNvPr id="8196" name="Содержимое 4" descr="teat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949450"/>
            <a:ext cx="4038600" cy="38274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190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Calibri</vt:lpstr>
      <vt:lpstr>Courier New</vt:lpstr>
      <vt:lpstr>Тема Office</vt:lpstr>
      <vt:lpstr>Муниципальное автономное дошкольное образовательное учреждение  центр развития ребенка детский сад №104 </vt:lpstr>
      <vt:lpstr>Цель:  Всесторонне развивать личность  детей дошкольного возраста посредством использования театрализованной деятельности.  Основные задачи: 1. Поэтапное освоение детьми различных видов творчества по возрастным группам.  2. Совершенствование артистических навыков детей в плане переживания и воплощения образа, моделирование навыков социального поведения в заданных условиях.   Воспитательные задачи – направлены на развитие эмоциональности, интеллекта, а также коммуникативных особенностей ребёнка средствами детского театра.   Образовательные задачи – связаны непосредственно с развитием артистизма и навыков сценических воплощений, необходимых для участия в детском театре.    </vt:lpstr>
      <vt:lpstr>                            Принципы  реализации программы   Принцип наглядности -  Полноценное обучение должно опираться на чувственный опыт ребенка, на его непосредственные наблюдения окружающей действительности.  Принцип систематичности и последовательности предполагает, что усвоение материала идет в определенном порядке, системе В процессе обучения систематичность и последовательность обеспечиваются четким планированием процесса образования, разбивкой его содержания на отдельные части, установлением связи каждого этапа с другим, с содержанием программы по другим разделам. Принцип доступности предполагает соотнесение содержания, характера и объема учебного материала с уровнем развития, подготовленности детей.  Принцип индивидуального подхода к детям </vt:lpstr>
      <vt:lpstr>                           Особенности детей         При организации образовательной работы с детьми необходимо учитывать, что современный ребенок-дошкольник обладает: - достаточно развитым восприятием многофакторных качеств и отношений объектов, явлений и ситуаций; - памятью достаточно развитой для удержания, сопоставления вновь воспринятого с уже бывшим в более раннем опыте; - мышлением, достаточным для осознания, установления связей между сложными многоуровневыми многофакторными явлениями и событиями; - речью, позволяющей объяснять свои представления и состояния, как ситуативные, так и перспективные, что позволяет ребенку вступать в отношения разного уровня и направленности; - исследовательской инициативой, побуждающей ребенка к поиску новых впечатлений и позволяющей успешно исследовать сложные, многосвязные, физические и соци­альные объекты и явления, выявляя их скрытые сущностные характеристики и сети внутренних причинных взаимодействий; -внутренней позицией, которая, в основном, будет сформирована как новообразование к семи годам, но уже сейчас позволяет ребенку индивидуально (на основе собственных мировоззренческих представлений) относиться к событиям и явлениям.  </vt:lpstr>
      <vt:lpstr>Планируемые результаты</vt:lpstr>
      <vt:lpstr>Формы, способы и средства реализации программы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Elena</cp:lastModifiedBy>
  <cp:revision>58</cp:revision>
  <dcterms:created xsi:type="dcterms:W3CDTF">2013-07-29T17:42:42Z</dcterms:created>
  <dcterms:modified xsi:type="dcterms:W3CDTF">2017-01-13T06:46:54Z</dcterms:modified>
</cp:coreProperties>
</file>