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Default Extension="mp3" ContentType="audio/mpe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slideshow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77" r:id="rId7"/>
    <p:sldId id="275" r:id="rId8"/>
    <p:sldId id="268" r:id="rId9"/>
    <p:sldId id="276" r:id="rId10"/>
    <p:sldId id="273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825" autoAdjust="0"/>
    <p:restoredTop sz="94660"/>
  </p:normalViewPr>
  <p:slideViewPr>
    <p:cSldViewPr>
      <p:cViewPr varScale="1">
        <p:scale>
          <a:sx n="29" d="100"/>
          <a:sy n="29" d="100"/>
        </p:scale>
        <p:origin x="-96" y="-59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16.10.2020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10.png"/><Relationship Id="rId7" Type="http://schemas.microsoft.com/office/2007/relationships/hdphoto" Target="../media/hdphoto3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7.png"/><Relationship Id="rId11" Type="http://schemas.openxmlformats.org/officeDocument/2006/relationships/image" Target="../media/image20.png"/><Relationship Id="rId5" Type="http://schemas.microsoft.com/office/2007/relationships/hdphoto" Target="../media/hdphoto2.wdp"/><Relationship Id="rId10" Type="http://schemas.openxmlformats.org/officeDocument/2006/relationships/image" Target="../media/image19.png"/><Relationship Id="rId4" Type="http://schemas.openxmlformats.org/officeDocument/2006/relationships/image" Target="../media/image16.png"/><Relationship Id="rId9" Type="http://schemas.openxmlformats.org/officeDocument/2006/relationships/image" Target="../media/image1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1" Type="http://schemas.openxmlformats.org/officeDocument/2006/relationships/audio" Target="../media/media1.mp3"/><Relationship Id="rId6" Type="http://schemas.openxmlformats.org/officeDocument/2006/relationships/image" Target="../media/image26.png"/><Relationship Id="rId5" Type="http://schemas.microsoft.com/office/2007/relationships/media" Target="../media/media1.mp3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248"/>
            <a:ext cx="9131120" cy="68577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899592" y="1124744"/>
            <a:ext cx="72728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Развитие элементарных математических представлений</a:t>
            </a:r>
          </a:p>
          <a:p>
            <a:pPr algn="ctr"/>
            <a:r>
              <a:rPr lang="ru-RU" sz="2000" b="1" i="1" dirty="0">
                <a:solidFill>
                  <a:srgbClr val="002060"/>
                </a:solidFill>
              </a:rPr>
              <a:t>НОД №25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807804" y="2564904"/>
            <a:ext cx="43564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i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</a:rPr>
              <a:t>Помощники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3059832" y="4797152"/>
            <a:ext cx="302433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i="1" dirty="0">
                <a:solidFill>
                  <a:srgbClr val="002060"/>
                </a:solidFill>
              </a:rPr>
              <a:t>Кондратьева Е.М.</a:t>
            </a:r>
          </a:p>
          <a:p>
            <a:r>
              <a:rPr lang="ru-RU" b="1" i="1" dirty="0">
                <a:solidFill>
                  <a:srgbClr val="002060"/>
                </a:solidFill>
              </a:rPr>
              <a:t>Воспитатель МАДОУ ЦРР детский сад №104</a:t>
            </a:r>
          </a:p>
        </p:txBody>
      </p:sp>
    </p:spTree>
    <p:extLst>
      <p:ext uri="{BB962C8B-B14F-4D97-AF65-F5344CB8AC3E}">
        <p14:creationId xmlns:p14="http://schemas.microsoft.com/office/powerpoint/2010/main" xmlns="" val="39961603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496" y="1700808"/>
            <a:ext cx="3384376" cy="3384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999790"/>
            <a:ext cx="2591612" cy="3525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Выноска-облако 3"/>
          <p:cNvSpPr/>
          <p:nvPr/>
        </p:nvSpPr>
        <p:spPr>
          <a:xfrm>
            <a:off x="2771800" y="-6216"/>
            <a:ext cx="6377671" cy="3579232"/>
          </a:xfrm>
          <a:prstGeom prst="cloudCallout">
            <a:avLst>
              <a:gd name="adj1" fmla="val -66039"/>
              <a:gd name="adj2" fmla="val 43834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987824" y="332656"/>
            <a:ext cx="5904656" cy="288032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800" b="1" dirty="0">
                <a:latin typeface="Times New Roman"/>
                <a:ea typeface="Calibri"/>
                <a:cs typeface="Times New Roman"/>
              </a:rPr>
              <a:t>Молодцы ребята, справились и с этими заданиями. 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>
                <a:latin typeface="Times New Roman"/>
                <a:ea typeface="Calibri"/>
                <a:cs typeface="Times New Roman"/>
              </a:rPr>
              <a:t>Нолик очень любит сюрпризы, и напоследок он вам приготовил сюрприз. Чтобы его найти нужно: Встать спиной к двери спальни, сделать вперед 5 шагов, затем повернуть направо и сделать вперед 3 шага, затем повернуть еще раз направо и сделать вперед … шагов. Сюрприз вверху. Вот мы и нашли сюрприз. Наши приключения подошли к концу, но прежде чем открыть сюрприз, скажите Что вам наиболее запомнилось? Открывайте сюрприз, а нам пора. </a:t>
            </a:r>
            <a:br>
              <a:rPr lang="ru-RU" sz="1800" b="1" dirty="0">
                <a:latin typeface="Times New Roman"/>
                <a:ea typeface="Calibri"/>
                <a:cs typeface="Times New Roman"/>
              </a:rPr>
            </a:br>
            <a:r>
              <a:rPr lang="ru-RU" sz="1800" b="1" dirty="0" err="1">
                <a:latin typeface="Times New Roman"/>
                <a:ea typeface="Calibri"/>
                <a:cs typeface="Times New Roman"/>
              </a:rPr>
              <a:t>Покааа</a:t>
            </a:r>
            <a:r>
              <a:rPr lang="ru-RU" sz="1800" b="1" dirty="0">
                <a:latin typeface="Times New Roman"/>
                <a:ea typeface="Calibri"/>
                <a:cs typeface="Times New Roman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4756076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colorTemperature colorTemp="7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8" y="0"/>
            <a:ext cx="911383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328111" y="1052736"/>
            <a:ext cx="763284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  <a:ea typeface="+mj-ea"/>
                <a:cs typeface="+mj-cs"/>
              </a:rPr>
              <a:t>Образовательно-развивающая задача: </a:t>
            </a:r>
            <a:r>
              <a:rPr lang="ru-RU" sz="2400" dirty="0">
                <a:solidFill>
                  <a:prstClr val="black"/>
                </a:solidFill>
                <a:ea typeface="+mj-ea"/>
                <a:cs typeface="+mj-cs"/>
              </a:rPr>
              <a:t>освоение действий построения графических моделей соотношения количеств в виде числовой оси.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3789040"/>
            <a:ext cx="748883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400" b="1" dirty="0">
                <a:solidFill>
                  <a:schemeClr val="accent1">
                    <a:lumMod val="75000"/>
                  </a:schemeClr>
                </a:solidFill>
              </a:rPr>
              <a:t>Педагогическая задача: </a:t>
            </a:r>
            <a:r>
              <a:rPr lang="ru-RU" sz="2400" dirty="0">
                <a:solidFill>
                  <a:prstClr val="black"/>
                </a:solidFill>
              </a:rPr>
              <a:t>создание условий для построения моделей количественных отношений (в виде групп заместителей, расположенных по принципу взаимно однозначного соответствия), используемых для сравнения двух множеств предметов.</a:t>
            </a:r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16310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71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2623" y="3323733"/>
            <a:ext cx="2952330" cy="2952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D12AAFD8-0869-4D79-827F-A531849B662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88131" y="2487420"/>
            <a:ext cx="2808310" cy="3824546"/>
          </a:xfrm>
          <a:prstGeom prst="rect">
            <a:avLst/>
          </a:prstGeom>
        </p:spPr>
      </p:pic>
      <p:sp>
        <p:nvSpPr>
          <p:cNvPr id="4" name="Выноска-облако 3"/>
          <p:cNvSpPr/>
          <p:nvPr/>
        </p:nvSpPr>
        <p:spPr>
          <a:xfrm>
            <a:off x="2555776" y="-6216"/>
            <a:ext cx="6593695" cy="3763704"/>
          </a:xfrm>
          <a:prstGeom prst="cloudCallout">
            <a:avLst>
              <a:gd name="adj1" fmla="val -55233"/>
              <a:gd name="adj2" fmla="val 5114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867438" y="35719"/>
            <a:ext cx="5970370" cy="3240360"/>
          </a:xfrm>
        </p:spPr>
        <p:txBody>
          <a:bodyPr>
            <a:normAutofit fontScale="90000"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ru-RU" sz="1300" b="1" dirty="0">
                <a:latin typeface="Times New Roman"/>
                <a:ea typeface="Calibri"/>
                <a:cs typeface="Times New Roman"/>
              </a:rPr>
              <a:t>- Привет ребята.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Вы проснулись?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Улыбнулись?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Вы оделись?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 сад примчались?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Подружились?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Вот теперь мы дружные в пути друг другу нужные!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Ребята, Дим </a:t>
            </a:r>
            <a:r>
              <a:rPr lang="ru-RU" sz="1300" b="1" dirty="0" err="1">
                <a:latin typeface="Times New Roman"/>
                <a:ea typeface="Calibri"/>
                <a:cs typeface="Times New Roman"/>
              </a:rPr>
              <a:t>Димыч</a:t>
            </a:r>
            <a:r>
              <a:rPr lang="ru-RU" sz="1300" b="1" dirty="0">
                <a:latin typeface="Times New Roman"/>
                <a:ea typeface="Calibri"/>
                <a:cs typeface="Times New Roman"/>
              </a:rPr>
              <a:t> уехал с родителями к бабушке в гости и нам стало скучно, т.к. все приборы мы уже починили, и мы решили прийти в детский сад и поиграть с вами. Мы любим не только чинить приборы, но и заниматься математикой. Иногда мы с Ноликом вместе решаем математические задачки. Но нам попадаются такие задания, с которыми ни я, ни он справиться не можем.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А вы любите решать математические задачки? </a:t>
            </a:r>
            <a:br>
              <a:rPr lang="ru-RU" sz="1300" b="1" dirty="0">
                <a:latin typeface="Times New Roman"/>
                <a:ea typeface="Calibri"/>
                <a:cs typeface="Times New Roman"/>
              </a:rPr>
            </a:br>
            <a:r>
              <a:rPr lang="ru-RU" sz="1300" b="1" dirty="0">
                <a:latin typeface="Times New Roman"/>
                <a:ea typeface="Calibri"/>
                <a:cs typeface="Times New Roman"/>
              </a:rPr>
              <a:t>Тогда помогите нам пожалуйста. Согласны?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7BD95E4B-A3DE-43E2-8574-A9619D90B8F9}"/>
              </a:ext>
            </a:extLst>
          </p:cNvPr>
          <p:cNvSpPr txBox="1"/>
          <p:nvPr/>
        </p:nvSpPr>
        <p:spPr>
          <a:xfrm>
            <a:off x="169267" y="6180752"/>
            <a:ext cx="883619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Воспитатель: </a:t>
            </a: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У каждого из них есть задания. Кому мы сначала поможем: Симке или Нолику?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Нолик говорит, что надо помочь Симке, т.к. она девочка, а девочкам надо уступать.</a:t>
            </a:r>
          </a:p>
        </p:txBody>
      </p:sp>
    </p:spTree>
    <p:extLst>
      <p:ext uri="{BB962C8B-B14F-4D97-AF65-F5344CB8AC3E}">
        <p14:creationId xmlns:p14="http://schemas.microsoft.com/office/powerpoint/2010/main" xmlns="" val="16707516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6005" y="0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4402" y="260648"/>
            <a:ext cx="9002094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Симка: </a:t>
            </a:r>
            <a:r>
              <a:rPr lang="ru-RU" sz="14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 меня есть банка варенья и два стакана. Посмотрите чем отличаются стаканы друг от друга. Мне нужно узнать во сколько стаканов поместится все варенье из банки и ответить на вопрос: каких стаканов понадобится больше и на сколько. Приступим.</a:t>
            </a:r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70AD8D1F-B7F5-44A8-B14B-390E40A0D6AA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2564904"/>
            <a:ext cx="2810500" cy="3822523"/>
          </a:xfrm>
          <a:prstGeom prst="rect">
            <a:avLst/>
          </a:prstGeom>
        </p:spPr>
      </p:pic>
      <p:pic>
        <p:nvPicPr>
          <p:cNvPr id="6" name="Объект 5">
            <a:extLst>
              <a:ext uri="{FF2B5EF4-FFF2-40B4-BE49-F238E27FC236}">
                <a16:creationId xmlns:a16="http://schemas.microsoft.com/office/drawing/2014/main" xmlns="" id="{CE756790-5951-4484-BD21-ADC4DEABD6D9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4" cstate="print"/>
          <a:srcRect r="14520"/>
          <a:stretch/>
        </p:blipFill>
        <p:spPr>
          <a:xfrm>
            <a:off x="4716016" y="1287844"/>
            <a:ext cx="2646361" cy="3370646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0914454F-98EE-47A1-A9CA-38F9EFC90F4F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203848" y="4581128"/>
            <a:ext cx="1700808" cy="1700808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xmlns="" id="{3AD19448-B173-487A-8FD7-F06E635B0AE8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640025" y="4365104"/>
            <a:ext cx="1228030" cy="1228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7012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218" y="5445224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3432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53431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90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17058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404664"/>
            <a:ext cx="8599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начала возьмем красный стакан и узнаем, во сколько стаканов поместится все варенье из банки (один  шаг – один стакан, жми мышкой). Сколько получилось стаканов? 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Отметим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1600" b="1">
                <a:latin typeface="Times New Roman" panose="02020603050405020304" pitchFamily="18" charset="0"/>
                <a:cs typeface="Times New Roman" panose="02020603050405020304" pitchFamily="18" charset="0"/>
              </a:rPr>
              <a:t>х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количество буквой «К».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347864" y="5795148"/>
            <a:ext cx="5309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К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9C0B0756-48B6-4AA9-98B0-98A7386CA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6" cstate="print"/>
          <a:stretch>
            <a:fillRect/>
          </a:stretch>
        </p:blipFill>
        <p:spPr>
          <a:xfrm>
            <a:off x="5652944" y="1251410"/>
            <a:ext cx="2645893" cy="3371380"/>
          </a:xfr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xmlns="" id="{7B03D162-D2B7-42DC-8CA4-CB6A27CDA738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/>
          <a:srcRect l="25993" t="7952" r="24390" b="7682"/>
          <a:stretch/>
        </p:blipFill>
        <p:spPr>
          <a:xfrm>
            <a:off x="5195553" y="3796884"/>
            <a:ext cx="464175" cy="792088"/>
          </a:xfrm>
          <a:prstGeom prst="rect">
            <a:avLst/>
          </a:prstGeom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xmlns="" id="{ED42C04A-C916-4ABE-B1C1-87548F0B0C3B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89608" y="2149480"/>
            <a:ext cx="463336" cy="792549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xmlns="" id="{48905F03-340B-4BB3-82D6-A50A6104F274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89608" y="2968989"/>
            <a:ext cx="463336" cy="792549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xmlns="" id="{B8D47477-4EBD-4274-A8E7-03EEB8EBBFB0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89608" y="1328592"/>
            <a:ext cx="463336" cy="792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9671458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500"/>
                            </p:stCondLst>
                            <p:childTnLst>
                              <p:par>
                                <p:cTn id="4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3218" y="5445224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4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5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5153432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79712" y="5153431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59632" y="515790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 cstate="print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 xmlns="">
                  <a14:imgLayer r:embed="rId7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71800" y="5170586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404664"/>
            <a:ext cx="85992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Для начала возьмем красный стакан и узнаем, во сколько стаканов поместится все варенье из банки (делаем так же).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932040" y="5771455"/>
            <a:ext cx="48122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З</a:t>
            </a:r>
          </a:p>
        </p:txBody>
      </p:sp>
      <p:pic>
        <p:nvPicPr>
          <p:cNvPr id="11" name="Объект 10">
            <a:extLst>
              <a:ext uri="{FF2B5EF4-FFF2-40B4-BE49-F238E27FC236}">
                <a16:creationId xmlns:a16="http://schemas.microsoft.com/office/drawing/2014/main" xmlns="" id="{9C0B0756-48B6-4AA9-98B0-98A7386CA4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8" cstate="print"/>
          <a:stretch>
            <a:fillRect/>
          </a:stretch>
        </p:blipFill>
        <p:spPr>
          <a:xfrm>
            <a:off x="5652944" y="1251410"/>
            <a:ext cx="2645893" cy="3371380"/>
          </a:xfrm>
        </p:spPr>
      </p:pic>
      <p:pic>
        <p:nvPicPr>
          <p:cNvPr id="20" name="Рисунок 19">
            <a:extLst>
              <a:ext uri="{FF2B5EF4-FFF2-40B4-BE49-F238E27FC236}">
                <a16:creationId xmlns:a16="http://schemas.microsoft.com/office/drawing/2014/main" xmlns="" id="{4BF6A742-25B8-4B4B-8B74-00D6CA98C600}"/>
              </a:ext>
            </a:extLst>
          </p:cNvPr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334159" y="4077071"/>
            <a:ext cx="318786" cy="545719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7089E547-36D5-4414-A1FB-D69748EA3ED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35924" y="2988761"/>
            <a:ext cx="317019" cy="54259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B2C3D8DD-F50B-402D-91B4-2496012378EA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35924" y="3534480"/>
            <a:ext cx="317019" cy="542591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xmlns="" id="{BAA1B73E-C0ED-41D8-81D3-DF5D4EA158C2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35924" y="1886195"/>
            <a:ext cx="317019" cy="54259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xmlns="" id="{3CAD167D-568A-4ED1-9082-DADE19F01716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35924" y="2440750"/>
            <a:ext cx="317019" cy="54259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xmlns="" id="{D34AED92-F327-4A89-B9B6-953A4A7282D1}"/>
              </a:ext>
            </a:extLst>
          </p:cNvPr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334159" y="1327677"/>
            <a:ext cx="317019" cy="54259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xmlns="" id="{0E541FE2-08BE-4C1E-8E54-6B3CABE5B8A8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4267511" y="5185169"/>
            <a:ext cx="883997" cy="548688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xmlns="" id="{841E0323-70FE-455A-BFB9-F2501D689AE6}"/>
              </a:ext>
            </a:extLst>
          </p:cNvPr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3503272" y="5151999"/>
            <a:ext cx="883997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337088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000"/>
                            </p:stCondLst>
                            <p:childTnLst>
                              <p:par>
                                <p:cTn id="4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500"/>
                            </p:stCondLst>
                            <p:childTnLst>
                              <p:par>
                                <p:cTn id="70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387" y="5243840"/>
            <a:ext cx="8785225" cy="652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93218" y="404664"/>
            <a:ext cx="859926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Воспитатель: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Молодцы юные математики. На числовой оси мы видим, что зеленых стаканов получится больше. Но у меня еще один вопрос: а на сколько? Как вы это узнали? Молодцы, все верно!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50730" y="4987149"/>
            <a:ext cx="884237" cy="549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4788024" y="5567787"/>
            <a:ext cx="6682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b="1" dirty="0">
                <a:solidFill>
                  <a:srgbClr val="FF0000"/>
                </a:solidFill>
              </a:rPr>
              <a:t>З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248902" y="5540950"/>
            <a:ext cx="530915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4800" b="1" dirty="0">
                <a:solidFill>
                  <a:srgbClr val="FF0000"/>
                </a:solidFill>
              </a:rPr>
              <a:t>К</a:t>
            </a:r>
          </a:p>
        </p:txBody>
      </p:sp>
      <p:sp>
        <p:nvSpPr>
          <p:cNvPr id="3" name="Овал 2"/>
          <p:cNvSpPr/>
          <p:nvPr/>
        </p:nvSpPr>
        <p:spPr>
          <a:xfrm>
            <a:off x="3419872" y="5471513"/>
            <a:ext cx="110218" cy="45719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42706" y="5445224"/>
            <a:ext cx="133350" cy="66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63F98F30-7081-4B45-9FBA-DD40817F06AD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95536" y="1861234"/>
            <a:ext cx="2029525" cy="2760329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782D34D7-FECC-454A-B99E-A5580BC95603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419872" y="4990523"/>
            <a:ext cx="883997" cy="5486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486490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56D32691-462E-411C-BD81-0D8E327338E8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1482" y="1193702"/>
            <a:ext cx="2810500" cy="3822523"/>
          </a:xfrm>
          <a:prstGeom prst="rect">
            <a:avLst/>
          </a:prstGeom>
        </p:spPr>
      </p:pic>
      <p:sp>
        <p:nvSpPr>
          <p:cNvPr id="3" name="Выноска-облако 2"/>
          <p:cNvSpPr/>
          <p:nvPr/>
        </p:nvSpPr>
        <p:spPr>
          <a:xfrm flipH="1">
            <a:off x="2987824" y="0"/>
            <a:ext cx="6175323" cy="3573016"/>
          </a:xfrm>
          <a:prstGeom prst="cloudCallout">
            <a:avLst>
              <a:gd name="adj1" fmla="val 61563"/>
              <a:gd name="adj2" fmla="val 2364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4871" y="344773"/>
            <a:ext cx="4901878" cy="3096344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>Я хочу поиграть с вами, ребята, в игру </a:t>
            </a:r>
            <a:r>
              <a:rPr lang="ru-RU" sz="1600" b="1" dirty="0">
                <a:solidFill>
                  <a:srgbClr val="002060"/>
                </a:solidFill>
                <a:latin typeface="Times New Roman"/>
                <a:ea typeface="Calibri"/>
              </a:rPr>
              <a:t>«Молчанка».</a:t>
            </a: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Я вам буду задавать вопросы, а ответ на вопросы вы мне будете хлопать в ладоши. Самое главное условие - говорить в этой игре нельзя, можно только хлопать.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 Сколько носов у двух собак?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 Сколько ушей у двух мышей?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 Сколько хвостов у двух котов?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 Сколько пальцев на правой руке?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- Сколько глаз у светофора? Молодцы!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А сейчас я приглашаю нас отдохнуть и немного потанцевать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en-US" sz="1600" b="1" dirty="0">
                <a:latin typeface="Times New Roman"/>
                <a:ea typeface="Calibri"/>
              </a:rPr>
              <a:t>(enter)</a:t>
            </a:r>
            <a:r>
              <a:rPr lang="ru-RU" sz="1600" b="1" dirty="0">
                <a:latin typeface="Times New Roman"/>
                <a:ea typeface="Calibri"/>
              </a:rPr>
              <a:t>.</a:t>
            </a:r>
          </a:p>
        </p:txBody>
      </p:sp>
      <p:pic>
        <p:nvPicPr>
          <p:cNvPr id="4" name="Zaryadka_detskaya_-_Zajcy_delayut_zaryadku_(Gybka.com)">
            <a:hlinkClick r:id="" action="ppaction://media"/>
            <a:extLst>
              <a:ext uri="{FF2B5EF4-FFF2-40B4-BE49-F238E27FC236}">
                <a16:creationId xmlns:a16="http://schemas.microsoft.com/office/drawing/2014/main" xmlns="" id="{818F212D-20E2-49B8-B67F-8B20CE8A043B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5743489" y="3933056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447176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1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6004" y="25312"/>
            <a:ext cx="9144000" cy="68222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00192" y="1700808"/>
            <a:ext cx="2088232" cy="2088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Выноска-облако 2"/>
          <p:cNvSpPr/>
          <p:nvPr/>
        </p:nvSpPr>
        <p:spPr>
          <a:xfrm flipH="1">
            <a:off x="-57886" y="188640"/>
            <a:ext cx="5976664" cy="2808312"/>
          </a:xfrm>
          <a:prstGeom prst="cloudCallout">
            <a:avLst>
              <a:gd name="adj1" fmla="val -58976"/>
              <a:gd name="adj2" fmla="val 33504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38" y="101184"/>
            <a:ext cx="5544616" cy="2555289"/>
          </a:xfrm>
        </p:spPr>
        <p:txBody>
          <a:bodyPr>
            <a:noAutofit/>
          </a:bodyPr>
          <a:lstStyle/>
          <a:p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Моя задачка: жили-были числа (</a:t>
            </a:r>
            <a:r>
              <a:rPr lang="en-US" sz="1600" b="1" dirty="0">
                <a:latin typeface="Times New Roman"/>
                <a:ea typeface="Calibri"/>
              </a:rPr>
              <a:t>enter</a:t>
            </a:r>
            <a:r>
              <a:rPr lang="ru-RU" sz="1600" b="1" dirty="0">
                <a:latin typeface="Times New Roman"/>
                <a:ea typeface="Calibri"/>
              </a:rPr>
              <a:t>). 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>Однажды они все вместе пошли гулять в Математический лес. Шли-шли и увидели развилку </a:t>
            </a:r>
            <a:r>
              <a:rPr lang="en-US" sz="1600" b="1" dirty="0">
                <a:latin typeface="Times New Roman"/>
                <a:ea typeface="Calibri"/>
              </a:rPr>
              <a:t>(enter</a:t>
            </a:r>
            <a:r>
              <a:rPr lang="ru-RU" sz="1600" b="1" dirty="0">
                <a:latin typeface="Times New Roman"/>
                <a:ea typeface="Calibri"/>
              </a:rPr>
              <a:t>). Оказывается дальше им нельзя идти всем вместе: на одной из дорожек висит знак «</a:t>
            </a:r>
            <a:r>
              <a:rPr lang="en-US" sz="1600" b="1" dirty="0">
                <a:latin typeface="Times New Roman"/>
                <a:ea typeface="Calibri"/>
              </a:rPr>
              <a:t>&lt;5</a:t>
            </a:r>
            <a:r>
              <a:rPr lang="ru-RU" sz="1600" b="1" dirty="0">
                <a:latin typeface="Times New Roman"/>
                <a:ea typeface="Calibri"/>
              </a:rPr>
              <a:t>»</a:t>
            </a:r>
            <a:r>
              <a:rPr lang="en-US" sz="1600" b="1" dirty="0">
                <a:latin typeface="Times New Roman"/>
                <a:ea typeface="Calibri"/>
              </a:rPr>
              <a:t> (enter)</a:t>
            </a:r>
            <a:r>
              <a:rPr lang="ru-RU" sz="1600" b="1" dirty="0">
                <a:latin typeface="Times New Roman"/>
                <a:ea typeface="Calibri"/>
              </a:rPr>
              <a:t>. Значит сюда должны пойти числа меньше 5. А теперь задание: разложите цифры на концах дорожек в соответствии со знаком. Назовите эти числа. Ну , что проверяем? </a:t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en-US" sz="1600" b="1" dirty="0">
                <a:latin typeface="Times New Roman"/>
                <a:ea typeface="Calibri"/>
              </a:rPr>
              <a:t>(enter). </a:t>
            </a: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r>
              <a:rPr lang="ru-RU" sz="1600" b="1" dirty="0">
                <a:latin typeface="Times New Roman"/>
                <a:ea typeface="Calibri"/>
              </a:rPr>
              <a:t/>
            </a:r>
            <a:br>
              <a:rPr lang="ru-RU" sz="1600" b="1" dirty="0">
                <a:latin typeface="Times New Roman"/>
                <a:ea typeface="Calibri"/>
              </a:rPr>
            </a:br>
            <a:endParaRPr lang="ru-RU" sz="1600" b="1" dirty="0">
              <a:latin typeface="Times New Roman"/>
              <a:ea typeface="Calibri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251520" y="4869160"/>
            <a:ext cx="4284476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4535996" y="4293096"/>
            <a:ext cx="540060" cy="576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5076056" y="4293096"/>
            <a:ext cx="388843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>
            <a:off x="4535996" y="4869160"/>
            <a:ext cx="540060" cy="576064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076056" y="5445224"/>
            <a:ext cx="3888432" cy="0"/>
          </a:xfrm>
          <a:prstGeom prst="line">
            <a:avLst/>
          </a:prstGeom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251520" y="4487074"/>
            <a:ext cx="2880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539552" y="450329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841238" y="450150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1075322" y="451149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4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1377008" y="4487074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5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1678694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6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980380" y="4503299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7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287626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8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620465" y="4491815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9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4097597" y="5173417"/>
            <a:ext cx="5982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&lt;5</a:t>
            </a:r>
          </a:p>
        </p:txBody>
      </p:sp>
    </p:spTree>
    <p:extLst>
      <p:ext uri="{BB962C8B-B14F-4D97-AF65-F5344CB8AC3E}">
        <p14:creationId xmlns:p14="http://schemas.microsoft.com/office/powerpoint/2010/main" xmlns="" val="18666096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600">
        <p14:prism isContent="1" isInverted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4000"/>
                            </p:stCondLst>
                            <p:childTnLst>
                              <p:par>
                                <p:cTn id="2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0"/>
                            </p:stCondLst>
                            <p:childTnLst>
                              <p:par>
                                <p:cTn id="3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6000"/>
                            </p:stCondLst>
                            <p:childTnLst>
                              <p:par>
                                <p:cTn id="3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7000"/>
                            </p:stCondLst>
                            <p:childTnLst>
                              <p:par>
                                <p:cTn id="4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8000"/>
                            </p:stCondLst>
                            <p:childTnLst>
                              <p:par>
                                <p:cTn id="4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1000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1.11022E-16 L 0.5434 0.09167 " pathEditMode="relative" rAng="0" ptsTypes="AA">
                                      <p:cBhvr>
                                        <p:cTn id="8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70" y="458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2000"/>
                            </p:stCondLst>
                            <p:childTnLst>
                              <p:par>
                                <p:cTn id="90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254 0.08936 " pathEditMode="relative" rAng="0" ptsTypes="AA">
                                      <p:cBhvr>
                                        <p:cTn id="9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118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4000"/>
                            </p:stCondLst>
                            <p:childTnLst>
                              <p:par>
                                <p:cTn id="93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-3.33333E-6 L 0.54114 0.08959 " pathEditMode="relative" rAng="0" ptsTypes="AA">
                                      <p:cBhvr>
                                        <p:cTn id="94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049" y="446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6000"/>
                            </p:stCondLst>
                            <p:childTnLst>
                              <p:par>
                                <p:cTn id="96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-2.22222E-6 L 0.54705 0.0882 " pathEditMode="relative" rAng="0" ptsTypes="AA">
                                      <p:cBhvr>
                                        <p:cTn id="97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44" y="439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8000"/>
                            </p:stCondLst>
                            <p:childTnLst>
                              <p:par>
                                <p:cTn id="99" presetID="42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1.11022E-16 L 0.44323 -0.07616 " pathEditMode="relative" rAng="0" ptsTypes="AA">
                                      <p:cBhvr>
                                        <p:cTn id="10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53" y="-38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2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0.44167 -0.07662 " pathEditMode="relative" rAng="0" ptsTypes="AA">
                                      <p:cBhvr>
                                        <p:cTn id="103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83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05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4.81481E-6 L 0.44027 -0.07847 " pathEditMode="relative" rAng="0" ptsTypes="AA">
                                      <p:cBhvr>
                                        <p:cTn id="106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014" y="-393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14000"/>
                            </p:stCondLst>
                            <p:childTnLst>
                              <p:par>
                                <p:cTn id="108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96296E-6 L 0.43802 -0.07662 " pathEditMode="relative" rAng="0" ptsTypes="AA">
                                      <p:cBhvr>
                                        <p:cTn id="109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92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16000"/>
                            </p:stCondLst>
                            <p:childTnLst>
                              <p:par>
                                <p:cTn id="111" presetID="64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2.96296E-6 L 0.43316 -0.07662 " pathEditMode="relative" rAng="0" ptsTypes="AA">
                                      <p:cBhvr>
                                        <p:cTn id="11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649" y="-384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7" grpId="1"/>
      <p:bldP spid="18" grpId="0"/>
      <p:bldP spid="18" grpId="1"/>
      <p:bldP spid="19" grpId="0"/>
      <p:bldP spid="19" grpId="1"/>
      <p:bldP spid="20" grpId="0"/>
      <p:bldP spid="20" grpId="1"/>
      <p:bldP spid="21" grpId="0"/>
      <p:bldP spid="21" grpId="1"/>
      <p:bldP spid="22" grpId="0"/>
      <p:bldP spid="22" grpId="1"/>
      <p:bldP spid="23" grpId="0"/>
      <p:bldP spid="23" grpId="1"/>
      <p:bldP spid="24" grpId="0"/>
      <p:bldP spid="24" grpId="1"/>
      <p:bldP spid="25" grpId="0"/>
      <p:bldP spid="25" grpId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824</TotalTime>
  <Words>286</Words>
  <Application>Microsoft Office PowerPoint</Application>
  <PresentationFormat>Экран (4:3)</PresentationFormat>
  <Paragraphs>31</Paragraphs>
  <Slides>10</Slides>
  <Notes>0</Notes>
  <HiddenSlides>0</HiddenSlides>
  <MMClips>1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Слайд 1</vt:lpstr>
      <vt:lpstr>Слайд 2</vt:lpstr>
      <vt:lpstr>- Привет ребята.  Вы проснулись? Улыбнулись? Вы оделись? В сад примчались? Подружились? Вот теперь мы дружные в пути друг другу нужные!  Ребята, Дим Димыч уехал с родителями к бабушке в гости и нам стало скучно, т.к. все приборы мы уже починили, и мы решили прийти в детский сад и поиграть с вами. Мы любим не только чинить приборы, но и заниматься математикой. Иногда мы с Ноликом вместе решаем математические задачки. Но нам попадаются такие задания, с которыми ни я, ни он справиться не можем.  А вы любите решать математические задачки?  Тогда помогите нам пожалуйста. Согласны?</vt:lpstr>
      <vt:lpstr>Слайд 4</vt:lpstr>
      <vt:lpstr>Слайд 5</vt:lpstr>
      <vt:lpstr>Слайд 6</vt:lpstr>
      <vt:lpstr>Слайд 7</vt:lpstr>
      <vt:lpstr>Я хочу поиграть с вами, ребята, в игру «Молчанка». Я вам буду задавать вопросы, а ответ на вопросы вы мне будете хлопать в ладоши. Самое главное условие - говорить в этой игре нельзя, можно только хлопать. - Сколько носов у двух собак? - Сколько ушей у двух мышей? - Сколько хвостов у двух котов? - Сколько пальцев на правой руке? - Сколько глаз у светофора? Молодцы! А сейчас я приглашаю нас отдохнуть и немного потанцевать (enter).</vt:lpstr>
      <vt:lpstr>   Моя задачка: жили-были числа (enter).  Однажды они все вместе пошли гулять в Математический лес. Шли-шли и увидели развилку (enter). Оказывается дальше им нельзя идти всем вместе: на одной из дорожек висит знак «&lt;5» (enter). Значит сюда должны пойти числа меньше 5. А теперь задание: разложите цифры на концах дорожек в соответствии со знаком. Назовите эти числа. Ну , что проверяем?  (enter).   </vt:lpstr>
      <vt:lpstr>Молодцы ребята, справились и с этими заданиями.  Нолик очень любит сюрпризы, и напоследок он вам приготовил сюрприз. Чтобы его найти нужно: Встать спиной к двери спальни, сделать вперед 5 шагов, затем повернуть направо и сделать вперед 3 шага, затем повернуть еще раз направо и сделать вперед … шагов. Сюрприз вверху. Вот мы и нашли сюрприз. Наши приключения подошли к концу, но прежде чем открыть сюрприз, скажите Что вам наиболее запомнилось? Открывайте сюрприз, а нам пора.  Покааа.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Елена</dc:creator>
  <cp:lastModifiedBy>Elena</cp:lastModifiedBy>
  <cp:revision>70</cp:revision>
  <dcterms:created xsi:type="dcterms:W3CDTF">2019-08-26T08:26:44Z</dcterms:created>
  <dcterms:modified xsi:type="dcterms:W3CDTF">2020-10-16T07:44:49Z</dcterms:modified>
</cp:coreProperties>
</file>