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70" r:id="rId4"/>
    <p:sldId id="257" r:id="rId5"/>
    <p:sldId id="268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06/relationships/legacyDocTextInfo" Target="legacyDocTextInfo.bin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C9808-BC10-482B-82B2-5A1C30B1EAB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186935-50D8-421C-A77F-5D7094282581}">
      <dgm:prSet phldrT="[Текст]"/>
      <dgm:spPr/>
      <dgm:t>
        <a:bodyPr/>
        <a:lstStyle/>
        <a:p>
          <a:r>
            <a:rPr lang="ru-RU" dirty="0" smtClean="0"/>
            <a:t>Листья, шишки, иголки, ветки и др.</a:t>
          </a:r>
          <a:endParaRPr lang="ru-RU" dirty="0"/>
        </a:p>
      </dgm:t>
    </dgm:pt>
    <dgm:pt modelId="{0920B087-599F-4B1A-816B-308DAA69929C}" type="parTrans" cxnId="{A0EA17E6-FBDA-4CDB-82AE-A979B75BC0AA}">
      <dgm:prSet/>
      <dgm:spPr/>
      <dgm:t>
        <a:bodyPr/>
        <a:lstStyle/>
        <a:p>
          <a:endParaRPr lang="ru-RU"/>
        </a:p>
      </dgm:t>
    </dgm:pt>
    <dgm:pt modelId="{4EEE0700-32B9-40EC-A6DB-2C0352441335}" type="sibTrans" cxnId="{A0EA17E6-FBDA-4CDB-82AE-A979B75BC0AA}">
      <dgm:prSet/>
      <dgm:spPr/>
      <dgm:t>
        <a:bodyPr/>
        <a:lstStyle/>
        <a:p>
          <a:endParaRPr lang="ru-RU"/>
        </a:p>
      </dgm:t>
    </dgm:pt>
    <dgm:pt modelId="{47824415-7F73-4518-A989-B39816B4CD92}">
      <dgm:prSet phldrT="[Текст]"/>
      <dgm:spPr/>
      <dgm:t>
        <a:bodyPr/>
        <a:lstStyle/>
        <a:p>
          <a:r>
            <a:rPr lang="ru-RU" dirty="0" smtClean="0"/>
            <a:t>Крупы, макароны и т.п.</a:t>
          </a:r>
          <a:endParaRPr lang="ru-RU" dirty="0"/>
        </a:p>
      </dgm:t>
    </dgm:pt>
    <dgm:pt modelId="{8D97BC28-EB0C-4F77-B626-AC2BE40D86DC}" type="parTrans" cxnId="{0DDBDAA1-93D2-40B3-B56C-6F22ADD0E636}">
      <dgm:prSet/>
      <dgm:spPr/>
      <dgm:t>
        <a:bodyPr/>
        <a:lstStyle/>
        <a:p>
          <a:endParaRPr lang="ru-RU"/>
        </a:p>
      </dgm:t>
    </dgm:pt>
    <dgm:pt modelId="{150F9DB3-B693-494C-A7FE-F9C96617FDB2}" type="sibTrans" cxnId="{0DDBDAA1-93D2-40B3-B56C-6F22ADD0E636}">
      <dgm:prSet/>
      <dgm:spPr/>
      <dgm:t>
        <a:bodyPr/>
        <a:lstStyle/>
        <a:p>
          <a:endParaRPr lang="ru-RU"/>
        </a:p>
      </dgm:t>
    </dgm:pt>
    <dgm:pt modelId="{F5F20FC2-5BF3-4D55-B5A6-E1D6E84BAFC1}">
      <dgm:prSet phldrT="[Текст]"/>
      <dgm:spPr/>
      <dgm:t>
        <a:bodyPr/>
        <a:lstStyle/>
        <a:p>
          <a:r>
            <a:rPr lang="ru-RU" dirty="0" smtClean="0"/>
            <a:t>Солёное тесто</a:t>
          </a:r>
          <a:endParaRPr lang="ru-RU" dirty="0"/>
        </a:p>
      </dgm:t>
    </dgm:pt>
    <dgm:pt modelId="{E5FAA83B-3A4F-4E6F-8634-58982B4839CA}" type="parTrans" cxnId="{CE7E4934-943D-4883-9398-4EF503075416}">
      <dgm:prSet/>
      <dgm:spPr/>
      <dgm:t>
        <a:bodyPr/>
        <a:lstStyle/>
        <a:p>
          <a:endParaRPr lang="ru-RU"/>
        </a:p>
      </dgm:t>
    </dgm:pt>
    <dgm:pt modelId="{09427C1A-96B9-4AEF-86E9-8B83023F8D2D}" type="sibTrans" cxnId="{CE7E4934-943D-4883-9398-4EF503075416}">
      <dgm:prSet/>
      <dgm:spPr/>
      <dgm:t>
        <a:bodyPr/>
        <a:lstStyle/>
        <a:p>
          <a:endParaRPr lang="ru-RU"/>
        </a:p>
      </dgm:t>
    </dgm:pt>
    <dgm:pt modelId="{12FB0CB8-4AD8-49CB-9AB5-CD84F2593AE9}">
      <dgm:prSet phldrT="[Текст]"/>
      <dgm:spPr/>
      <dgm:t>
        <a:bodyPr/>
        <a:lstStyle/>
        <a:p>
          <a:r>
            <a:rPr lang="ru-RU" dirty="0" smtClean="0"/>
            <a:t>Камни</a:t>
          </a:r>
          <a:endParaRPr lang="ru-RU" dirty="0"/>
        </a:p>
      </dgm:t>
    </dgm:pt>
    <dgm:pt modelId="{77FDCDD0-85C9-417C-92F7-6EAF6825C81B}" type="parTrans" cxnId="{3178B664-E6E3-46C6-AB7A-8552AE1A4DCE}">
      <dgm:prSet/>
      <dgm:spPr/>
      <dgm:t>
        <a:bodyPr/>
        <a:lstStyle/>
        <a:p>
          <a:endParaRPr lang="ru-RU"/>
        </a:p>
      </dgm:t>
    </dgm:pt>
    <dgm:pt modelId="{8A20CB92-E3E4-4E4D-BDE8-07BFE8466DA9}" type="sibTrans" cxnId="{3178B664-E6E3-46C6-AB7A-8552AE1A4DCE}">
      <dgm:prSet/>
      <dgm:spPr/>
      <dgm:t>
        <a:bodyPr/>
        <a:lstStyle/>
        <a:p>
          <a:endParaRPr lang="ru-RU"/>
        </a:p>
      </dgm:t>
    </dgm:pt>
    <dgm:pt modelId="{52E82403-A841-4026-9EB0-4FFF4000D83D}">
      <dgm:prSet phldrT="[Текст]"/>
      <dgm:spPr/>
      <dgm:t>
        <a:bodyPr/>
        <a:lstStyle/>
        <a:p>
          <a:r>
            <a:rPr lang="ru-RU" dirty="0" smtClean="0"/>
            <a:t>Береста, солома</a:t>
          </a:r>
          <a:endParaRPr lang="ru-RU" dirty="0"/>
        </a:p>
      </dgm:t>
    </dgm:pt>
    <dgm:pt modelId="{383680F2-AD4B-494B-9E0A-0E1018E5CDE8}" type="parTrans" cxnId="{731EE736-0267-434E-BD21-BAF901CB7491}">
      <dgm:prSet/>
      <dgm:spPr/>
      <dgm:t>
        <a:bodyPr/>
        <a:lstStyle/>
        <a:p>
          <a:endParaRPr lang="ru-RU"/>
        </a:p>
      </dgm:t>
    </dgm:pt>
    <dgm:pt modelId="{ACDE125D-C896-4E07-86EB-E891C957221C}" type="sibTrans" cxnId="{731EE736-0267-434E-BD21-BAF901CB7491}">
      <dgm:prSet/>
      <dgm:spPr/>
      <dgm:t>
        <a:bodyPr/>
        <a:lstStyle/>
        <a:p>
          <a:endParaRPr lang="ru-RU"/>
        </a:p>
      </dgm:t>
    </dgm:pt>
    <dgm:pt modelId="{594AA78C-6C59-43FE-B052-17B86EDC9D20}" type="pres">
      <dgm:prSet presAssocID="{8CDC9808-BC10-482B-82B2-5A1C30B1EA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7D4E4E-FD3F-45D6-A8C4-8CCBD1649D1D}" type="pres">
      <dgm:prSet presAssocID="{F2186935-50D8-421C-A77F-5D70942825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E026E-DB2F-4517-B2F2-6C9DAF2F145A}" type="pres">
      <dgm:prSet presAssocID="{4EEE0700-32B9-40EC-A6DB-2C0352441335}" presName="sibTrans" presStyleCnt="0"/>
      <dgm:spPr/>
    </dgm:pt>
    <dgm:pt modelId="{C26A991B-C0FD-4E31-BCB5-125117123148}" type="pres">
      <dgm:prSet presAssocID="{47824415-7F73-4518-A989-B39816B4CD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EC183-DFAE-493D-9B16-C50E39470C08}" type="pres">
      <dgm:prSet presAssocID="{150F9DB3-B693-494C-A7FE-F9C96617FDB2}" presName="sibTrans" presStyleCnt="0"/>
      <dgm:spPr/>
    </dgm:pt>
    <dgm:pt modelId="{A3F0E40E-186E-4210-8E50-9452441BF069}" type="pres">
      <dgm:prSet presAssocID="{F5F20FC2-5BF3-4D55-B5A6-E1D6E84BAFC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6BBC9-1DF3-44DB-8730-1C03BB729593}" type="pres">
      <dgm:prSet presAssocID="{09427C1A-96B9-4AEF-86E9-8B83023F8D2D}" presName="sibTrans" presStyleCnt="0"/>
      <dgm:spPr/>
    </dgm:pt>
    <dgm:pt modelId="{8B086E28-DBB4-4B9C-984A-44C1B68BBAD5}" type="pres">
      <dgm:prSet presAssocID="{12FB0CB8-4AD8-49CB-9AB5-CD84F2593AE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81375-CA20-4EE9-AB77-732249EC89B5}" type="pres">
      <dgm:prSet presAssocID="{8A20CB92-E3E4-4E4D-BDE8-07BFE8466DA9}" presName="sibTrans" presStyleCnt="0"/>
      <dgm:spPr/>
    </dgm:pt>
    <dgm:pt modelId="{2F4D2207-688B-43E4-89BC-C32BE28204AD}" type="pres">
      <dgm:prSet presAssocID="{52E82403-A841-4026-9EB0-4FFF4000D83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6957BD-148E-4E89-92EB-B6A7BF179722}" type="presOf" srcId="{F5F20FC2-5BF3-4D55-B5A6-E1D6E84BAFC1}" destId="{A3F0E40E-186E-4210-8E50-9452441BF069}" srcOrd="0" destOrd="0" presId="urn:microsoft.com/office/officeart/2005/8/layout/default#1"/>
    <dgm:cxn modelId="{05537D22-3DB9-4E8D-9E0A-D9EDBB716769}" type="presOf" srcId="{8CDC9808-BC10-482B-82B2-5A1C30B1EAB9}" destId="{594AA78C-6C59-43FE-B052-17B86EDC9D20}" srcOrd="0" destOrd="0" presId="urn:microsoft.com/office/officeart/2005/8/layout/default#1"/>
    <dgm:cxn modelId="{70A1708B-8700-4FD6-8C7D-565CABF59D6D}" type="presOf" srcId="{52E82403-A841-4026-9EB0-4FFF4000D83D}" destId="{2F4D2207-688B-43E4-89BC-C32BE28204AD}" srcOrd="0" destOrd="0" presId="urn:microsoft.com/office/officeart/2005/8/layout/default#1"/>
    <dgm:cxn modelId="{731EE736-0267-434E-BD21-BAF901CB7491}" srcId="{8CDC9808-BC10-482B-82B2-5A1C30B1EAB9}" destId="{52E82403-A841-4026-9EB0-4FFF4000D83D}" srcOrd="4" destOrd="0" parTransId="{383680F2-AD4B-494B-9E0A-0E1018E5CDE8}" sibTransId="{ACDE125D-C896-4E07-86EB-E891C957221C}"/>
    <dgm:cxn modelId="{A0EA17E6-FBDA-4CDB-82AE-A979B75BC0AA}" srcId="{8CDC9808-BC10-482B-82B2-5A1C30B1EAB9}" destId="{F2186935-50D8-421C-A77F-5D7094282581}" srcOrd="0" destOrd="0" parTransId="{0920B087-599F-4B1A-816B-308DAA69929C}" sibTransId="{4EEE0700-32B9-40EC-A6DB-2C0352441335}"/>
    <dgm:cxn modelId="{0DDBDAA1-93D2-40B3-B56C-6F22ADD0E636}" srcId="{8CDC9808-BC10-482B-82B2-5A1C30B1EAB9}" destId="{47824415-7F73-4518-A989-B39816B4CD92}" srcOrd="1" destOrd="0" parTransId="{8D97BC28-EB0C-4F77-B626-AC2BE40D86DC}" sibTransId="{150F9DB3-B693-494C-A7FE-F9C96617FDB2}"/>
    <dgm:cxn modelId="{3178B664-E6E3-46C6-AB7A-8552AE1A4DCE}" srcId="{8CDC9808-BC10-482B-82B2-5A1C30B1EAB9}" destId="{12FB0CB8-4AD8-49CB-9AB5-CD84F2593AE9}" srcOrd="3" destOrd="0" parTransId="{77FDCDD0-85C9-417C-92F7-6EAF6825C81B}" sibTransId="{8A20CB92-E3E4-4E4D-BDE8-07BFE8466DA9}"/>
    <dgm:cxn modelId="{10A351F4-DBB2-4E51-80F8-C31AD1735E49}" type="presOf" srcId="{12FB0CB8-4AD8-49CB-9AB5-CD84F2593AE9}" destId="{8B086E28-DBB4-4B9C-984A-44C1B68BBAD5}" srcOrd="0" destOrd="0" presId="urn:microsoft.com/office/officeart/2005/8/layout/default#1"/>
    <dgm:cxn modelId="{7CC8A8A3-2D8B-4321-A184-EB30D7AF38B2}" type="presOf" srcId="{F2186935-50D8-421C-A77F-5D7094282581}" destId="{7F7D4E4E-FD3F-45D6-A8C4-8CCBD1649D1D}" srcOrd="0" destOrd="0" presId="urn:microsoft.com/office/officeart/2005/8/layout/default#1"/>
    <dgm:cxn modelId="{08BDAFC8-8E05-4E70-9ADC-EE90A34E7AC2}" type="presOf" srcId="{47824415-7F73-4518-A989-B39816B4CD92}" destId="{C26A991B-C0FD-4E31-BCB5-125117123148}" srcOrd="0" destOrd="0" presId="urn:microsoft.com/office/officeart/2005/8/layout/default#1"/>
    <dgm:cxn modelId="{CE7E4934-943D-4883-9398-4EF503075416}" srcId="{8CDC9808-BC10-482B-82B2-5A1C30B1EAB9}" destId="{F5F20FC2-5BF3-4D55-B5A6-E1D6E84BAFC1}" srcOrd="2" destOrd="0" parTransId="{E5FAA83B-3A4F-4E6F-8634-58982B4839CA}" sibTransId="{09427C1A-96B9-4AEF-86E9-8B83023F8D2D}"/>
    <dgm:cxn modelId="{E428DCCF-92AC-4D8D-8643-4B1486528985}" type="presParOf" srcId="{594AA78C-6C59-43FE-B052-17B86EDC9D20}" destId="{7F7D4E4E-FD3F-45D6-A8C4-8CCBD1649D1D}" srcOrd="0" destOrd="0" presId="urn:microsoft.com/office/officeart/2005/8/layout/default#1"/>
    <dgm:cxn modelId="{4EEB46A3-2713-4A4A-A588-27BA26A437D5}" type="presParOf" srcId="{594AA78C-6C59-43FE-B052-17B86EDC9D20}" destId="{24EE026E-DB2F-4517-B2F2-6C9DAF2F145A}" srcOrd="1" destOrd="0" presId="urn:microsoft.com/office/officeart/2005/8/layout/default#1"/>
    <dgm:cxn modelId="{3342B450-97FA-411A-BAF5-8EBAC4BF6805}" type="presParOf" srcId="{594AA78C-6C59-43FE-B052-17B86EDC9D20}" destId="{C26A991B-C0FD-4E31-BCB5-125117123148}" srcOrd="2" destOrd="0" presId="urn:microsoft.com/office/officeart/2005/8/layout/default#1"/>
    <dgm:cxn modelId="{334DCE7D-31AF-4394-889A-8B0692ACD5AB}" type="presParOf" srcId="{594AA78C-6C59-43FE-B052-17B86EDC9D20}" destId="{DF6EC183-DFAE-493D-9B16-C50E39470C08}" srcOrd="3" destOrd="0" presId="urn:microsoft.com/office/officeart/2005/8/layout/default#1"/>
    <dgm:cxn modelId="{8024FCFC-E8C4-4D3D-9AB1-FE8E40BE86A4}" type="presParOf" srcId="{594AA78C-6C59-43FE-B052-17B86EDC9D20}" destId="{A3F0E40E-186E-4210-8E50-9452441BF069}" srcOrd="4" destOrd="0" presId="urn:microsoft.com/office/officeart/2005/8/layout/default#1"/>
    <dgm:cxn modelId="{40FB7CD6-1617-487E-B535-347B572A0467}" type="presParOf" srcId="{594AA78C-6C59-43FE-B052-17B86EDC9D20}" destId="{76E6BBC9-1DF3-44DB-8730-1C03BB729593}" srcOrd="5" destOrd="0" presId="urn:microsoft.com/office/officeart/2005/8/layout/default#1"/>
    <dgm:cxn modelId="{8005A155-77B5-451A-9128-E51DD349B41F}" type="presParOf" srcId="{594AA78C-6C59-43FE-B052-17B86EDC9D20}" destId="{8B086E28-DBB4-4B9C-984A-44C1B68BBAD5}" srcOrd="6" destOrd="0" presId="urn:microsoft.com/office/officeart/2005/8/layout/default#1"/>
    <dgm:cxn modelId="{597C52E3-E0DF-4515-A086-95663EF6311E}" type="presParOf" srcId="{594AA78C-6C59-43FE-B052-17B86EDC9D20}" destId="{16981375-CA20-4EE9-AB77-732249EC89B5}" srcOrd="7" destOrd="0" presId="urn:microsoft.com/office/officeart/2005/8/layout/default#1"/>
    <dgm:cxn modelId="{EBAEDA01-9CF8-454E-ABAC-BB61CDE2664D}" type="presParOf" srcId="{594AA78C-6C59-43FE-B052-17B86EDC9D20}" destId="{2F4D2207-688B-43E4-89BC-C32BE28204A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7D4E4E-FD3F-45D6-A8C4-8CCBD1649D1D}">
      <dsp:nvSpPr>
        <dsp:cNvPr id="0" name=""/>
        <dsp:cNvSpPr/>
      </dsp:nvSpPr>
      <dsp:spPr>
        <a:xfrm>
          <a:off x="0" y="265509"/>
          <a:ext cx="2405062" cy="144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Листья, шишки, иголки, ветки и др.</a:t>
          </a:r>
          <a:endParaRPr lang="ru-RU" sz="2600" kern="1200" dirty="0"/>
        </a:p>
      </dsp:txBody>
      <dsp:txXfrm>
        <a:off x="0" y="265509"/>
        <a:ext cx="2405062" cy="1443037"/>
      </dsp:txXfrm>
    </dsp:sp>
    <dsp:sp modelId="{C26A991B-C0FD-4E31-BCB5-125117123148}">
      <dsp:nvSpPr>
        <dsp:cNvPr id="0" name=""/>
        <dsp:cNvSpPr/>
      </dsp:nvSpPr>
      <dsp:spPr>
        <a:xfrm>
          <a:off x="2645568" y="265509"/>
          <a:ext cx="2405062" cy="144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Крупы, макароны и т.п.</a:t>
          </a:r>
          <a:endParaRPr lang="ru-RU" sz="2600" kern="1200" dirty="0"/>
        </a:p>
      </dsp:txBody>
      <dsp:txXfrm>
        <a:off x="2645568" y="265509"/>
        <a:ext cx="2405062" cy="1443037"/>
      </dsp:txXfrm>
    </dsp:sp>
    <dsp:sp modelId="{A3F0E40E-186E-4210-8E50-9452441BF069}">
      <dsp:nvSpPr>
        <dsp:cNvPr id="0" name=""/>
        <dsp:cNvSpPr/>
      </dsp:nvSpPr>
      <dsp:spPr>
        <a:xfrm>
          <a:off x="5291137" y="265509"/>
          <a:ext cx="2405062" cy="144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Солёное тесто</a:t>
          </a:r>
          <a:endParaRPr lang="ru-RU" sz="2600" kern="1200" dirty="0"/>
        </a:p>
      </dsp:txBody>
      <dsp:txXfrm>
        <a:off x="5291137" y="265509"/>
        <a:ext cx="2405062" cy="1443037"/>
      </dsp:txXfrm>
    </dsp:sp>
    <dsp:sp modelId="{8B086E28-DBB4-4B9C-984A-44C1B68BBAD5}">
      <dsp:nvSpPr>
        <dsp:cNvPr id="0" name=""/>
        <dsp:cNvSpPr/>
      </dsp:nvSpPr>
      <dsp:spPr>
        <a:xfrm>
          <a:off x="1322784" y="1949053"/>
          <a:ext cx="2405062" cy="144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Камни</a:t>
          </a:r>
          <a:endParaRPr lang="ru-RU" sz="2600" kern="1200" dirty="0"/>
        </a:p>
      </dsp:txBody>
      <dsp:txXfrm>
        <a:off x="1322784" y="1949053"/>
        <a:ext cx="2405062" cy="1443037"/>
      </dsp:txXfrm>
    </dsp:sp>
    <dsp:sp modelId="{2F4D2207-688B-43E4-89BC-C32BE28204AD}">
      <dsp:nvSpPr>
        <dsp:cNvPr id="0" name=""/>
        <dsp:cNvSpPr/>
      </dsp:nvSpPr>
      <dsp:spPr>
        <a:xfrm>
          <a:off x="3968353" y="1949053"/>
          <a:ext cx="2405062" cy="144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Береста, солома</a:t>
          </a:r>
          <a:endParaRPr lang="ru-RU" sz="2600" kern="1200" dirty="0"/>
        </a:p>
      </dsp:txBody>
      <dsp:txXfrm>
        <a:off x="3968353" y="1949053"/>
        <a:ext cx="2405062" cy="1443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197B-3F8F-4A7D-A590-1A1D8D56CE48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DB2D5-A291-4F09-ACA0-7BF13DC0F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163BC-3BBC-4819-BBF6-4DF13CB23CEC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8F888-94B6-48F3-9FE1-6918A1078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365AC-1FF7-4AD8-AA35-F117EA3BB3C9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21E8A-617D-41AE-8EFF-9A1C36AF5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D6D20-FFA4-4961-87AF-4EB02DA31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D202F-08DB-4C2C-9DBF-812486FD5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15AA-062A-48D8-BE11-A02AD56F40B3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AA351-2B21-4E1C-9B51-5AF3D562C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A5B6-EC83-410E-8E36-5792A34656FF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ADBB2-C53D-4323-9808-14A133D9A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2F3B2-CD9B-46E5-98DF-3E2F74190B73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73F2B-9598-480C-90DB-06A5A0030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ECDB0-8F89-4171-BBF2-A1B11409DDBF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7ACF-75DC-4708-AD69-8ED4594C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A7A38-A1C5-45DB-BF9D-EA16F7ABDAEE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FBDE-9CFC-44FB-8759-9EE8D6604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8422-BC8C-4290-9DF3-24BA6D7EE4B1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95D8-4D42-42A9-BBDF-D6C2515EF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01461-E947-4FBA-8D6A-427977032D10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2C70-F4D5-46D1-9163-FBBDD9722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2C9E-8E0A-4B83-B706-5BE68B5B92D4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8D9D-4F92-4EDD-9CB4-B30F6A0CD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96A0AB-AA2F-4E55-84AB-492DD978A2ED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E26948-4500-4984-8144-F38E73DE6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18487" cy="2217738"/>
          </a:xfrm>
        </p:spPr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Дополнительная общеразвивающая программа художественной направленности</a:t>
            </a:r>
            <a:br>
              <a:rPr 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МАДОУ ЦРР-детский сад № 104</a:t>
            </a:r>
            <a:br>
              <a:rPr 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«Экопластика»</a:t>
            </a:r>
            <a:br>
              <a:rPr 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(возраст обучающихся с 3-6 лет)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2" cstate="print"/>
          <a:srcRect l="11589" t="8356" r="8681" b="17628"/>
          <a:stretch>
            <a:fillRect/>
          </a:stretch>
        </p:blipFill>
        <p:spPr bwMode="auto">
          <a:xfrm>
            <a:off x="827088" y="2997200"/>
            <a:ext cx="34147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3" cstate="print"/>
          <a:srcRect l="10214" t="16818" r="17447" b="16028"/>
          <a:stretch>
            <a:fillRect/>
          </a:stretch>
        </p:blipFill>
        <p:spPr bwMode="auto">
          <a:xfrm>
            <a:off x="4716463" y="2997200"/>
            <a:ext cx="3433762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8" name="Заголовок 1"/>
          <p:cNvSpPr>
            <a:spLocks/>
          </p:cNvSpPr>
          <p:nvPr/>
        </p:nvSpPr>
        <p:spPr bwMode="auto">
          <a:xfrm>
            <a:off x="2771775" y="4724400"/>
            <a:ext cx="4032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1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5734050"/>
            <a:ext cx="51847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4457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Что такое экопластика?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7885113" cy="158432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Экопластика – такой вид творчества, в котором произведение создаётся в сотворчестве с великим художником – природой.</a:t>
            </a:r>
          </a:p>
        </p:txBody>
      </p:sp>
      <p:graphicFrame>
        <p:nvGraphicFramePr>
          <p:cNvPr id="51207" name="Organization Chart 2"/>
          <p:cNvGraphicFramePr>
            <a:graphicFrameLocks/>
          </p:cNvGraphicFramePr>
          <p:nvPr>
            <p:ph type="dgm" idx="1"/>
          </p:nvPr>
        </p:nvGraphicFramePr>
        <p:xfrm>
          <a:off x="3203575" y="4797425"/>
          <a:ext cx="4953000" cy="168592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179388" y="3429000"/>
            <a:ext cx="79216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ru-RU" sz="2800"/>
              <a:t>Экология – наука о среде обитания.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ru-RU" sz="2800"/>
              <a:t>Пластика – процесс формообразования.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1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1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  <p:bldDgm spid="51207" grpId="0"/>
      <p:bldP spid="5122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6669087"/>
          </a:xfrm>
        </p:spPr>
        <p:txBody>
          <a:bodyPr/>
          <a:lstStyle/>
          <a:p>
            <a:pPr indent="228600" algn="l">
              <a:lnSpc>
                <a:spcPct val="115000"/>
              </a:lnSpc>
            </a:pPr>
            <a:r>
              <a:rPr lang="ru-RU" sz="2000" b="1" smtClean="0">
                <a:cs typeface="Times New Roman" pitchFamily="18" charset="0"/>
              </a:rPr>
              <a:t>Цель: </a:t>
            </a:r>
            <a:br>
              <a:rPr lang="ru-RU" sz="2000" b="1" smtClean="0">
                <a:cs typeface="Times New Roman" pitchFamily="18" charset="0"/>
              </a:rPr>
            </a:br>
            <a:r>
              <a:rPr lang="ru-RU" sz="1600" smtClean="0">
                <a:ea typeface="Calibri" pitchFamily="34" charset="0"/>
                <a:cs typeface="Times New Roman" pitchFamily="18" charset="0"/>
              </a:rPr>
              <a:t>развитие художественно-творческих способностей детей 4-6 лет средствами нетрадиционного создания композиций, путём использования природного </a:t>
            </a:r>
            <a:r>
              <a:rPr lang="ru-RU" sz="1800" smtClean="0">
                <a:ea typeface="Calibri" pitchFamily="34" charset="0"/>
                <a:cs typeface="Times New Roman" pitchFamily="18" charset="0"/>
              </a:rPr>
              <a:t>материала.</a:t>
            </a:r>
            <a:r>
              <a:rPr lang="ru-RU" sz="1400" smtClean="0">
                <a:ea typeface="Calibri" pitchFamily="34" charset="0"/>
                <a:cs typeface="Times New Roman" pitchFamily="18" charset="0"/>
              </a:rPr>
              <a:t> </a:t>
            </a:r>
            <a:br>
              <a:rPr lang="ru-RU" sz="1400" smtClean="0">
                <a:ea typeface="Calibri" pitchFamily="34" charset="0"/>
                <a:cs typeface="Times New Roman" pitchFamily="18" charset="0"/>
              </a:rPr>
            </a:br>
            <a:r>
              <a:rPr lang="ru-RU" sz="1400" b="1" smtClean="0">
                <a:cs typeface="Times New Roman" pitchFamily="18" charset="0"/>
              </a:rPr>
              <a:t>Достижение поставленной цели предусматривает решение следующих </a:t>
            </a:r>
            <a:r>
              <a:rPr lang="ru-RU" sz="2000" b="1" smtClean="0">
                <a:cs typeface="Times New Roman" pitchFamily="18" charset="0"/>
              </a:rPr>
              <a:t>задач:</a:t>
            </a:r>
            <a:r>
              <a:rPr lang="ru-RU" sz="2000" smtClean="0">
                <a:ea typeface="Calibri" pitchFamily="34" charset="0"/>
                <a:cs typeface="Calibri" pitchFamily="34" charset="0"/>
              </a:rPr>
              <a:t/>
            </a:r>
            <a:br>
              <a:rPr lang="ru-RU" sz="2000" smtClean="0">
                <a:ea typeface="Calibri" pitchFamily="34" charset="0"/>
                <a:cs typeface="Calibri" pitchFamily="34" charset="0"/>
              </a:rPr>
            </a:br>
            <a:r>
              <a:rPr lang="ru-RU" sz="1500" smtClean="0">
                <a:solidFill>
                  <a:srgbClr val="000000"/>
                </a:solidFill>
                <a:cs typeface="Times New Roman" pitchFamily="18" charset="0"/>
              </a:rPr>
              <a:t>1.Развитвать у детей наблюдательность, умение видеть характерные эстетические признаки окружающих объектов, сравнивать их между собой. Знакомить детей с произведениями изобразительного искусства.</a:t>
            </a:r>
            <a:r>
              <a:rPr lang="ru-RU" sz="1500" smtClean="0">
                <a:cs typeface="Times New Roman" pitchFamily="18" charset="0"/>
              </a:rPr>
              <a:t/>
            </a:r>
            <a:br>
              <a:rPr lang="ru-RU" sz="1500" smtClean="0">
                <a:cs typeface="Times New Roman" pitchFamily="18" charset="0"/>
              </a:rPr>
            </a:br>
            <a:r>
              <a:rPr lang="ru-RU" sz="1500" smtClean="0">
                <a:solidFill>
                  <a:srgbClr val="000000"/>
                </a:solidFill>
                <a:cs typeface="Times New Roman" pitchFamily="18" charset="0"/>
              </a:rPr>
              <a:t>2.Развивать способности к изобразительной и дизайн-деятельности (чувство цвета, формы, композиции); воображение и творчество.</a:t>
            </a:r>
            <a:r>
              <a:rPr lang="ru-RU" sz="1500" smtClean="0">
                <a:cs typeface="Times New Roman" pitchFamily="18" charset="0"/>
              </a:rPr>
              <a:t/>
            </a:r>
            <a:br>
              <a:rPr lang="ru-RU" sz="1500" smtClean="0">
                <a:cs typeface="Times New Roman" pitchFamily="18" charset="0"/>
              </a:rPr>
            </a:br>
            <a:r>
              <a:rPr lang="ru-RU" sz="1500" smtClean="0">
                <a:solidFill>
                  <a:srgbClr val="000000"/>
                </a:solidFill>
                <a:cs typeface="Times New Roman" pitchFamily="18" charset="0"/>
              </a:rPr>
              <a:t>3.Формировать умения, связывать с художественно-образным отражением предметов и явлений в различных видах изобразительной деятельности.</a:t>
            </a:r>
            <a:r>
              <a:rPr lang="ru-RU" sz="1500" smtClean="0">
                <a:cs typeface="Times New Roman" pitchFamily="18" charset="0"/>
              </a:rPr>
              <a:t/>
            </a:r>
            <a:br>
              <a:rPr lang="ru-RU" sz="1500" smtClean="0">
                <a:cs typeface="Times New Roman" pitchFamily="18" charset="0"/>
              </a:rPr>
            </a:br>
            <a:r>
              <a:rPr lang="ru-RU" sz="1500" smtClean="0">
                <a:solidFill>
                  <a:srgbClr val="000000"/>
                </a:solidFill>
                <a:cs typeface="Times New Roman" pitchFamily="18" charset="0"/>
              </a:rPr>
              <a:t>4.Учить детей создавать многофигуральные сюжетные композиции, располагая предметы ближе, дальше.</a:t>
            </a:r>
            <a:r>
              <a:rPr lang="ru-RU" sz="1500" smtClean="0">
                <a:cs typeface="Times New Roman" pitchFamily="18" charset="0"/>
              </a:rPr>
              <a:t/>
            </a:r>
            <a:br>
              <a:rPr lang="ru-RU" sz="1500" smtClean="0">
                <a:cs typeface="Times New Roman" pitchFamily="18" charset="0"/>
              </a:rPr>
            </a:br>
            <a:r>
              <a:rPr lang="ru-RU" sz="1500" smtClean="0">
                <a:solidFill>
                  <a:srgbClr val="000000"/>
                </a:solidFill>
                <a:cs typeface="Times New Roman" pitchFamily="18" charset="0"/>
              </a:rPr>
              <a:t>5.Учить самостоятельно находить приемы изображения как в отдельных видах изобразительной деятельности, так и при их интеграции.</a:t>
            </a:r>
            <a:r>
              <a:rPr lang="ru-RU" sz="1500" smtClean="0">
                <a:cs typeface="Times New Roman" pitchFamily="18" charset="0"/>
              </a:rPr>
              <a:t/>
            </a:r>
            <a:br>
              <a:rPr lang="ru-RU" sz="1500" smtClean="0">
                <a:cs typeface="Times New Roman" pitchFamily="18" charset="0"/>
              </a:rPr>
            </a:br>
            <a:r>
              <a:rPr lang="ru-RU" sz="1500" smtClean="0">
                <a:solidFill>
                  <a:srgbClr val="000000"/>
                </a:solidFill>
                <a:cs typeface="Times New Roman" pitchFamily="18" charset="0"/>
              </a:rPr>
              <a:t>6.Воспитывать у детей личностную позицию как при восприятии произведения изобразительного и прикладного искусства, так и в процессе самостоятельного творчества.</a:t>
            </a:r>
            <a:r>
              <a:rPr lang="ru-RU" sz="1500" smtClean="0">
                <a:cs typeface="Times New Roman" pitchFamily="18" charset="0"/>
              </a:rPr>
              <a:t/>
            </a:r>
            <a:br>
              <a:rPr lang="ru-RU" sz="1500" smtClean="0">
                <a:cs typeface="Times New Roman" pitchFamily="18" charset="0"/>
              </a:rPr>
            </a:br>
            <a:r>
              <a:rPr lang="ru-RU" sz="1500" smtClean="0">
                <a:solidFill>
                  <a:srgbClr val="000000"/>
                </a:solidFill>
                <a:cs typeface="Times New Roman" pitchFamily="18" charset="0"/>
              </a:rPr>
              <a:t>7.Организовывать коллективную работу детей при создании произведений сюжетно-декоративного характера.</a:t>
            </a:r>
            <a:r>
              <a:rPr lang="ru-RU" sz="1500" smtClean="0">
                <a:cs typeface="Times New Roman" pitchFamily="18" charset="0"/>
              </a:rPr>
              <a:t/>
            </a:r>
            <a:br>
              <a:rPr lang="ru-RU" sz="1500" smtClean="0">
                <a:cs typeface="Times New Roman" pitchFamily="18" charset="0"/>
              </a:rPr>
            </a:br>
            <a:r>
              <a:rPr lang="ru-RU" sz="1500" smtClean="0">
                <a:solidFill>
                  <a:srgbClr val="000000"/>
                </a:solidFill>
                <a:cs typeface="Times New Roman" pitchFamily="18" charset="0"/>
              </a:rPr>
              <a:t>8.Приобщать детей к основам рукоделия</a:t>
            </a:r>
            <a:r>
              <a:rPr lang="ru-RU" sz="1500" smtClean="0">
                <a:cs typeface="Times New Roman" pitchFamily="18" charset="0"/>
              </a:rPr>
              <a:t/>
            </a:r>
            <a:br>
              <a:rPr lang="ru-RU" sz="1500" smtClean="0">
                <a:cs typeface="Times New Roman" pitchFamily="18" charset="0"/>
              </a:rPr>
            </a:br>
            <a:r>
              <a:rPr lang="ru-RU" sz="1500" smtClean="0">
                <a:solidFill>
                  <a:srgbClr val="000000"/>
                </a:solidFill>
                <a:cs typeface="Times New Roman" pitchFamily="18" charset="0"/>
              </a:rPr>
              <a:t>9.Учить создавать оригинальные аранжировки из природных материалов, используя их для украшения одежды и комнаты.</a:t>
            </a:r>
            <a:r>
              <a:rPr lang="ru-RU" sz="1500" smtClean="0">
                <a:cs typeface="Times New Roman" pitchFamily="18" charset="0"/>
              </a:rPr>
              <a:t/>
            </a:r>
            <a:br>
              <a:rPr lang="ru-RU" sz="1500" smtClean="0">
                <a:cs typeface="Times New Roman" pitchFamily="18" charset="0"/>
              </a:rPr>
            </a:br>
            <a:r>
              <a:rPr lang="ru-RU" sz="1500" smtClean="0">
                <a:solidFill>
                  <a:srgbClr val="000000"/>
                </a:solidFill>
                <a:cs typeface="Times New Roman" pitchFamily="18" charset="0"/>
              </a:rPr>
              <a:t>10.Поощерять стремление детей к дизайн-деятельности по благоустройству и декоративному оформлению интерьера.</a:t>
            </a:r>
            <a:r>
              <a:rPr lang="ru-RU" sz="1500" smtClean="0">
                <a:cs typeface="Times New Roman" pitchFamily="18" charset="0"/>
              </a:rPr>
              <a:t/>
            </a:r>
            <a:br>
              <a:rPr lang="ru-RU" sz="1500" smtClean="0">
                <a:cs typeface="Times New Roman" pitchFamily="18" charset="0"/>
              </a:rPr>
            </a:br>
            <a:endParaRPr lang="ru-RU" sz="150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i="1" smtClean="0"/>
              <a:t>Психолого-педагогические принципы: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Принцип </a:t>
            </a:r>
            <a:r>
              <a:rPr lang="ru-RU" dirty="0"/>
              <a:t>систематичности. Заключается в непрерывности, регулярности, планомерности </a:t>
            </a:r>
            <a:r>
              <a:rPr lang="ru-RU" dirty="0" err="1"/>
              <a:t>воспитательно</a:t>
            </a:r>
            <a:r>
              <a:rPr lang="ru-RU" dirty="0"/>
              <a:t> – образовательного процесса.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Принцип </a:t>
            </a:r>
            <a:r>
              <a:rPr lang="ru-RU" dirty="0"/>
              <a:t>сознательности. Когда ребенок узнает что – либо новое, он всегда задает вопросы: для чего? почему? Чтобы на них ответить, ребенок должен понимать цель учебной задачи, которую перед ним поставили, и осознавать, каким образом он будет решать эту задачу.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Принцип </a:t>
            </a:r>
            <a:r>
              <a:rPr lang="ru-RU" dirty="0" err="1"/>
              <a:t>поэтапности</a:t>
            </a:r>
            <a:r>
              <a:rPr lang="ru-RU" dirty="0"/>
              <a:t>. От простого к сложному – важное условие при обучении </a:t>
            </a:r>
            <a:r>
              <a:rPr lang="ru-RU" dirty="0" err="1"/>
              <a:t>экопластики</a:t>
            </a:r>
            <a:r>
              <a:rPr lang="ru-RU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Принцип </a:t>
            </a:r>
            <a:r>
              <a:rPr lang="ru-RU" dirty="0"/>
              <a:t>наглядности. Непосредственная зрительная наглядность рассчитана на возникновение эстетического восприятия конкретного изделия и желания его сотворить.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Принцип </a:t>
            </a:r>
            <a:r>
              <a:rPr lang="ru-RU" dirty="0"/>
              <a:t>доступности и индивидуальности. Дети имеют различные способности, которые необходимо учитывать в процессе обучения. Обучаю ребенка не только тому, что он сможет без труда усвоить, но и тому, что ему сегодня не под силу: сегодня он выполняет работу с помощью взрослого, а завтра это может сделать сам.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6870700" cy="16002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Используемые материалы:</a:t>
            </a:r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685800" y="1828800"/>
          <a:ext cx="7696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152400"/>
            <a:ext cx="8424863" cy="1189038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6600FF"/>
                </a:solidFill>
              </a:rPr>
              <a:t>Используются новые слова – аранжировка, инсталляция, флористика  и др., что вызывает огромный интерес к созданию поделки.</a:t>
            </a:r>
          </a:p>
        </p:txBody>
      </p:sp>
      <p:pic>
        <p:nvPicPr>
          <p:cNvPr id="64525" name="Picture 13" descr="PIC_1618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075" y="1009650"/>
            <a:ext cx="3489325" cy="2617788"/>
          </a:xfrm>
        </p:spPr>
      </p:pic>
      <p:pic>
        <p:nvPicPr>
          <p:cNvPr id="64526" name="Picture 14" descr="PIC_163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73700" y="981075"/>
            <a:ext cx="3379788" cy="2533650"/>
          </a:xfrm>
        </p:spPr>
      </p:pic>
      <p:pic>
        <p:nvPicPr>
          <p:cNvPr id="64527" name="Picture 15" descr="PIC_1611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60700" y="3743325"/>
            <a:ext cx="3382963" cy="2538413"/>
          </a:xfrm>
        </p:spPr>
      </p:pic>
      <p:sp>
        <p:nvSpPr>
          <p:cNvPr id="9222" name="Rectangle 17"/>
          <p:cNvSpPr>
            <a:spLocks noChangeArrowheads="1"/>
          </p:cNvSpPr>
          <p:nvPr/>
        </p:nvSpPr>
        <p:spPr bwMode="auto">
          <a:xfrm>
            <a:off x="3708400" y="5013325"/>
            <a:ext cx="47101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altLang="ru-RU" sz="240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3614738" y="6381750"/>
            <a:ext cx="24479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2400">
                <a:solidFill>
                  <a:srgbClr val="9900CC"/>
                </a:solidFill>
              </a:rPr>
              <a:t>аранжировка</a:t>
            </a: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827088" y="3633788"/>
            <a:ext cx="2303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FFFFFF"/>
                </a:solidFill>
              </a:rPr>
              <a:t>инсталляция</a:t>
            </a: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6516688" y="3573463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CC00CC"/>
                </a:solidFill>
              </a:rPr>
              <a:t>икебана</a:t>
            </a:r>
          </a:p>
        </p:txBody>
      </p:sp>
      <p:sp>
        <p:nvSpPr>
          <p:cNvPr id="9226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  <p:bldP spid="64530" grpId="0"/>
      <p:bldP spid="64531" grpId="0"/>
      <p:bldP spid="645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sz="quarter"/>
          </p:nvPr>
        </p:nvSpPr>
        <p:spPr>
          <a:xfrm>
            <a:off x="1258888" y="188913"/>
            <a:ext cx="6870700" cy="7556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Создаём красоту своими руками:</a:t>
            </a:r>
          </a:p>
        </p:txBody>
      </p:sp>
      <p:pic>
        <p:nvPicPr>
          <p:cNvPr id="17411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836613"/>
            <a:ext cx="3659187" cy="2744787"/>
          </a:xfrm>
        </p:spPr>
      </p:pic>
      <p:pic>
        <p:nvPicPr>
          <p:cNvPr id="17412" name="Объект 3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3716338"/>
            <a:ext cx="3625850" cy="2720975"/>
          </a:xfrm>
        </p:spPr>
      </p:pic>
      <p:pic>
        <p:nvPicPr>
          <p:cNvPr id="17413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463" y="3716338"/>
            <a:ext cx="3636962" cy="2728912"/>
          </a:xfrm>
        </p:spPr>
      </p:pic>
      <p:pic>
        <p:nvPicPr>
          <p:cNvPr id="17414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55650" y="836613"/>
            <a:ext cx="3659188" cy="27447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252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Arial</vt:lpstr>
      <vt:lpstr>Times New Roman</vt:lpstr>
      <vt:lpstr>Comic Sans MS</vt:lpstr>
      <vt:lpstr>Wingdings</vt:lpstr>
      <vt:lpstr>Тема Office</vt:lpstr>
      <vt:lpstr>Дополнительная общеразвивающая программа художественной направленности МАДОУ ЦРР-детский сад № 104  «Экопластика»  (возраст обучающихся с 3-6 лет)</vt:lpstr>
      <vt:lpstr>Что такое экопластика?</vt:lpstr>
      <vt:lpstr>Цель:  развитие художественно-творческих способностей детей 4-6 лет средствами нетрадиционного создания композиций, путём использования природного материала.  Достижение поставленной цели предусматривает решение следующих задач: 1.Развитвать у детей наблюдательность, умение видеть характерные эстетические признаки окружающих объектов, сравнивать их между собой. Знакомить детей с произведениями изобразительного искусства. 2.Развивать способности к изобразительной и дизайн-деятельности (чувство цвета, формы, композиции); воображение и творчество. 3.Формировать умения, связывать с художественно-образным отражением предметов и явлений в различных видах изобразительной деятельности. 4.Учить детей создавать многофигуральные сюжетные композиции, располагая предметы ближе, дальше. 5.Учить самостоятельно находить приемы изображения как в отдельных видах изобразительной деятельности, так и при их интеграции. 6.Воспитывать у детей личностную позицию как при восприятии произведения изобразительного и прикладного искусства, так и в процессе самостоятельного творчества. 7.Организовывать коллективную работу детей при создании произведений сюжетно-декоративного характера. 8.Приобщать детей к основам рукоделия 9.Учить создавать оригинальные аранжировки из природных материалов, используя их для украшения одежды и комнаты. 10.Поощерять стремление детей к дизайн-деятельности по благоустройству и декоративному оформлению интерьера. </vt:lpstr>
      <vt:lpstr>Психолого-педагогические принципы:</vt:lpstr>
      <vt:lpstr>Используемые материалы:</vt:lpstr>
      <vt:lpstr>Используются новые слова – аранжировка, инсталляция, флористика  и др., что вызывает огромный интерес к созданию поделки.</vt:lpstr>
      <vt:lpstr>Создаём красоту своими руками: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 «Фантазии природы».</dc:title>
  <dc:creator>Евгения</dc:creator>
  <cp:lastModifiedBy>Elena</cp:lastModifiedBy>
  <cp:revision>16</cp:revision>
  <dcterms:created xsi:type="dcterms:W3CDTF">2013-09-23T14:17:21Z</dcterms:created>
  <dcterms:modified xsi:type="dcterms:W3CDTF">2017-01-13T06:47:30Z</dcterms:modified>
</cp:coreProperties>
</file>