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7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99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42910" y="-99392"/>
            <a:ext cx="7772400" cy="2520279"/>
          </a:xfrm>
        </p:spPr>
        <p:txBody>
          <a:bodyPr>
            <a:normAutofit/>
          </a:bodyPr>
          <a:lstStyle/>
          <a:p>
            <a:r>
              <a:rPr lang="ru-RU" sz="1800" b="1" dirty="0"/>
              <a:t>Муниципальное автономное дошкольное образовательное учреждение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Центр развития ребенка – детский сад №104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Артикуляционная </a:t>
            </a: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гимнастика </a:t>
            </a:r>
            <a:r>
              <a:rPr lang="ru-RU" altLang="ru-RU" sz="36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Занимаемся вместе с ребенком дома</a:t>
            </a:r>
            <a:endParaRPr lang="ru-RU" alt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Autofit/>
          </a:bodyPr>
          <a:lstStyle/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Учителя-логопеды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Филиппова Т.В.,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Якупова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А.Ф.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4075" y="1785927"/>
            <a:ext cx="5040313" cy="2723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«ЗАБОРЧИК»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26876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Улыбнуться  без  напряжения так,  чтобы  видны  передние  верхние  и  нижние  зубы Удерживать  под счет  1-5 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916553" cy="298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3140968"/>
            <a:ext cx="3051018" cy="236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>
                <a:solidFill>
                  <a:srgbClr val="FF0000"/>
                </a:solidFill>
              </a:rPr>
              <a:t>«СЛОНИК»- «ТРУБОЧКА»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071562"/>
          </a:xfrm>
        </p:spPr>
        <p:txBody>
          <a:bodyPr>
            <a:no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Губы и зубы сомкнуты. С напряжением вытянуть губы вперед трубочкой. Удерживать их в таком положении на счет до пяти.</a:t>
            </a:r>
          </a:p>
        </p:txBody>
      </p:sp>
      <p:pic>
        <p:nvPicPr>
          <p:cNvPr id="19460" name="Picture 7" descr="__386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41662"/>
            <a:ext cx="7170564" cy="39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>
                <a:solidFill>
                  <a:srgbClr val="FF6600"/>
                </a:solidFill>
              </a:rPr>
              <a:t>«МЕСИМ ТЕСТО»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1060152"/>
          </a:xfrm>
        </p:spPr>
        <p:txBody>
          <a:bodyPr>
            <a:no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покусать язык зубами та-та-та…; пошлёпать язык губами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пя-пя-пя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…; закусить язык зубами и протаскивать его сквозь зубы с усилием.</a:t>
            </a:r>
          </a:p>
        </p:txBody>
      </p:sp>
      <p:pic>
        <p:nvPicPr>
          <p:cNvPr id="20484" name="Picture 7" descr="__205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24032"/>
            <a:ext cx="7308304" cy="45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78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>
                <a:solidFill>
                  <a:srgbClr val="00B0F0"/>
                </a:solidFill>
              </a:rPr>
              <a:t>«БЛИНЧИК»</a:t>
            </a:r>
            <a:br>
              <a:rPr lang="ru-RU" altLang="ru-RU" b="1" dirty="0">
                <a:solidFill>
                  <a:srgbClr val="00B0F0"/>
                </a:solidFill>
              </a:rPr>
            </a:b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7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7" descr="__64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82867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6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FF3399"/>
                </a:solidFill>
              </a:rPr>
              <a:t>«РАСЧЕСКА»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закусить язык зубами. «Протаскивать» язык между зубами вперёд-назад, как бы «причёсывая» его. Выполнять 3-4 раза.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1800" dirty="0"/>
              <a:t>.</a:t>
            </a:r>
          </a:p>
        </p:txBody>
      </p:sp>
      <p:pic>
        <p:nvPicPr>
          <p:cNvPr id="18436" name="Picture 7" descr="__14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8053"/>
            <a:ext cx="7704534" cy="39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2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0066"/>
                </a:solidFill>
              </a:rPr>
              <a:t>«ВКУСНОЕ ВАРЕНЬЕ»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1708224"/>
          </a:xfrm>
        </p:spPr>
        <p:txBody>
          <a:bodyPr>
            <a:no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Языком в форме чашечки облизывать верхнюю губу сверху- вниз (можно намазать губу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9220" name="Picture 7" descr="__428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37194"/>
            <a:ext cx="6665367" cy="408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1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«ЧИСТИМ ЗУБКИ»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4"/>
            <a:ext cx="8229600" cy="1708795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dirty="0"/>
          </a:p>
        </p:txBody>
      </p:sp>
      <p:pic>
        <p:nvPicPr>
          <p:cNvPr id="12292" name="Picture 7" descr="__193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8696"/>
            <a:ext cx="7169993" cy="42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00B050"/>
                </a:solidFill>
              </a:rPr>
              <a:t>«ФУТБОЛ»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1210145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закрыть, кончик языка с напряжением упирать то в одну, то в другую щёку так, чтобы под щекой надувались «мячики».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</p:txBody>
      </p:sp>
      <p:pic>
        <p:nvPicPr>
          <p:cNvPr id="21508" name="Picture 7" descr="__12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0270"/>
            <a:ext cx="8388424" cy="436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FF0066"/>
                </a:solidFill>
              </a:rPr>
              <a:t>«КИСКА СЕРДИТСЯ» - «ГОРКА»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883368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1800" dirty="0"/>
          </a:p>
        </p:txBody>
      </p:sp>
      <p:pic>
        <p:nvPicPr>
          <p:cNvPr id="14340" name="Picture 7" descr="__125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12056"/>
            <a:ext cx="7800602" cy="40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566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>
                <a:solidFill>
                  <a:srgbClr val="CC00CC"/>
                </a:solidFill>
              </a:rPr>
              <a:t>«КАЧЕЛИ»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348184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dirty="0"/>
          </a:p>
        </p:txBody>
      </p:sp>
      <p:pic>
        <p:nvPicPr>
          <p:cNvPr id="15364" name="Picture 7" descr="__100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1499"/>
            <a:ext cx="7024266" cy="446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9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Артикуляционный  аппарат  ребенка  развивается  не  сразу, а  постепенно, в  течение  жизни  малыша  и  его  речевой  практики.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607526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2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>
                <a:solidFill>
                  <a:srgbClr val="00B0F0"/>
                </a:solidFill>
              </a:rPr>
              <a:t>«ЧАШЕЧКА»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834934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dirty="0"/>
          </a:p>
        </p:txBody>
      </p:sp>
      <p:pic>
        <p:nvPicPr>
          <p:cNvPr id="23556" name="Picture 7" descr="__452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63622"/>
            <a:ext cx="6952258" cy="38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8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6600FF"/>
                </a:solidFill>
              </a:rPr>
              <a:t>«МАЛЯР»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1204739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dirty="0"/>
          </a:p>
        </p:txBody>
      </p:sp>
      <p:pic>
        <p:nvPicPr>
          <p:cNvPr id="16388" name="Picture 7" descr="__124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6984"/>
            <a:ext cx="7599189" cy="46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0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«ЛОШАДКА»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Улыбнуться, показать зубы, приоткрыть  рот и присосать язык к нёбу пощелкать кончиком языка (как лошадка цокает). Щёлкать  медленно, но сильно. Тянуть подъязычную связку. Нижняя челюсть  неподвижна, работает только язык Проделать 10 – 15 раз.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784" y="2708920"/>
            <a:ext cx="7858016" cy="34172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4" y="2708920"/>
            <a:ext cx="2999104" cy="355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14751" r="13366" b="13762"/>
          <a:stretch/>
        </p:blipFill>
        <p:spPr bwMode="auto">
          <a:xfrm>
            <a:off x="4716016" y="2780928"/>
            <a:ext cx="3376942" cy="245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0498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27089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solidFill>
                  <a:srgbClr val="FF0000"/>
                </a:solidFill>
              </a:rPr>
              <a:t>«ГРИБОК»</a:t>
            </a:r>
            <a:r>
              <a:rPr lang="ru-RU" altLang="ru-RU" b="1" dirty="0">
                <a:solidFill>
                  <a:srgbClr val="FF0000"/>
                </a:solidFill>
              </a:rPr>
              <a:t/>
            </a:r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6431209" cy="3517851"/>
          </a:xfrm>
          <a:noFill/>
        </p:spPr>
      </p:pic>
    </p:spTree>
    <p:extLst>
      <p:ext uri="{BB962C8B-B14F-4D97-AF65-F5344CB8AC3E}">
        <p14:creationId xmlns:p14="http://schemas.microsoft.com/office/powerpoint/2010/main" val="30515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Comic Sans MS" pitchFamily="66" charset="0"/>
              </a:rPr>
              <a:t>«ИНДЮК»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2284288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</a:t>
            </a:r>
            <a:r>
              <a:rPr lang="ru-RU" altLang="ru-RU" sz="1800" dirty="0"/>
              <a:t>.</a:t>
            </a:r>
          </a:p>
        </p:txBody>
      </p:sp>
      <p:pic>
        <p:nvPicPr>
          <p:cNvPr id="13316" name="Picture 7" descr="__663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74130"/>
            <a:ext cx="6890668" cy="32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8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214313"/>
            <a:ext cx="6768752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>
                <a:solidFill>
                  <a:srgbClr val="FF3300"/>
                </a:solidFill>
                <a:latin typeface="Comic Sans MS" pitchFamily="66" charset="0"/>
              </a:rPr>
              <a:t>«ДЯТЕЛ» - «АВТОМАТ»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1285875"/>
          </a:xfrm>
        </p:spPr>
        <p:txBody>
          <a:bodyPr>
            <a:no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Ребёнок говорит с придыханием Д-Д-Д или Т-Т-Т   или  ДЖ-ДЖ.  Язык «прыгает на бугорках». </a:t>
            </a:r>
          </a:p>
        </p:txBody>
      </p:sp>
      <p:pic>
        <p:nvPicPr>
          <p:cNvPr id="10244" name="Picture 9" descr="__557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7480"/>
            <a:ext cx="5256584" cy="32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6400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59954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ФИЗКУЛЬТМИНУТКА «САМОЛЕТ»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008" y="1600200"/>
            <a:ext cx="69959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966FF"/>
                </a:solidFill>
                <a:latin typeface="Comic Sans MS" pitchFamily="66" charset="0"/>
              </a:rPr>
              <a:t>Отгадайте  загадку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Для дыхания он нужен,</a:t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С ветром, вьюгой очень дружен.</a:t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Окружает нас с тобой,</a:t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Не поймать его рукой.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66FF"/>
                </a:solidFill>
                <a:latin typeface="Comic Sans MS" pitchFamily="66" charset="0"/>
              </a:rPr>
              <a:t>«ФОКУС»</a:t>
            </a:r>
            <a:br>
              <a:rPr lang="ru-RU" b="1" dirty="0">
                <a:solidFill>
                  <a:srgbClr val="FF66FF"/>
                </a:solidFill>
                <a:latin typeface="Comic Sans MS" pitchFamily="66" charset="0"/>
              </a:rPr>
            </a:br>
            <a:endParaRPr lang="ru-RU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Улыбнуться, приоткрыть  рот, широкий  передний край языка  положить  на  верхнюю губу  и  сдуть  ватку, положенную  на  кончик  носа. Воздух должен  идти  посередине языка, тогда  ватка  полетит вверх.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506189"/>
            <a:ext cx="7623959" cy="339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40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66"/>
                </a:solidFill>
                <a:latin typeface="Comic Sans MS" pitchFamily="66" charset="0"/>
              </a:rPr>
              <a:t>РЕЧЬ  </a:t>
            </a:r>
            <a:r>
              <a:rPr lang="ru-RU" sz="4400" b="1" dirty="0">
                <a:solidFill>
                  <a:srgbClr val="FF0066"/>
                </a:solidFill>
                <a:latin typeface="Comic Sans MS" pitchFamily="66" charset="0"/>
              </a:rPr>
              <a:t>РЕБЁНКА 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66"/>
                </a:solidFill>
                <a:latin typeface="Comic Sans MS" pitchFamily="66" charset="0"/>
              </a:rPr>
              <a:t>В  ВАШИХ  РУКАХ </a:t>
            </a:r>
            <a:r>
              <a:rPr lang="ru-RU" sz="4400" b="1" dirty="0" smtClean="0">
                <a:solidFill>
                  <a:srgbClr val="FF0066"/>
                </a:solidFill>
                <a:latin typeface="Comic Sans MS" pitchFamily="66" charset="0"/>
              </a:rPr>
              <a:t>!!!!!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смайли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69" y="3501008"/>
            <a:ext cx="2643206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Время появления звуков 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801761"/>
              </p:ext>
            </p:extLst>
          </p:nvPr>
        </p:nvGraphicFramePr>
        <p:xfrm>
          <a:off x="539552" y="1268760"/>
          <a:ext cx="8229600" cy="2881707"/>
        </p:xfrm>
        <a:graphic>
          <a:graphicData uri="http://schemas.openxmlformats.org/drawingml/2006/table">
            <a:tbl>
              <a:tblPr firstRow="1" firstCol="1" bandRow="1"/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5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rgbClr val="00B0F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1-2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2-3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3-5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5-6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0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Звуки</a:t>
                      </a:r>
                      <a:endParaRPr lang="ru-RU" sz="28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АОЭ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П Б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И Ы 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Ф 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Т Д 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К Г Х 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С З 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Ш Ж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Ч 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4221088"/>
            <a:ext cx="4864540" cy="23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5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Артикуляционная гимнастика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numCol="1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	Совокупность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800" dirty="0" err="1">
                <a:solidFill>
                  <a:srgbClr val="002060"/>
                </a:solidFill>
                <a:latin typeface="Comic Sans MS" pitchFamily="66" charset="0"/>
              </a:rPr>
              <a:t>дифференцированности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движений, участвующих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в речевом процессе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органов.</a:t>
            </a:r>
            <a:r>
              <a:rPr lang="ru-RU" sz="3000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960440" cy="31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9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Цель артикуляционной  гимнастики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     Выработка </a:t>
            </a:r>
            <a:r>
              <a:rPr lang="ru-RU" dirty="0">
                <a:latin typeface="Comic Sans MS" pitchFamily="66" charset="0"/>
              </a:rPr>
              <a:t>полноценных движений и определенных положений органов артикуляционного аппарата, необходимых для правильного произношения звуков родного языка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5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Регулярное  выполнение  артикуляционной  гимнастики поможет: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улучшить  кровообращение  артикуляционных  органов и их  иннервацию (нервную проводимость);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улучшить подвижность артикуляционных  органов;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укрепить мышечную систему языка, губ, щек;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научить ребенка  удерживать  определенную  артикуляционную позу;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увеличить  амплитуду движений;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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уменьшить напряженность  артикуляционных  органов;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подготовить  ребенка  к  правильному  произношению  звуков. 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48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latin typeface="Comic Sans MS" pitchFamily="66" charset="0"/>
              </a:rPr>
              <a:t/>
            </a:r>
            <a:br>
              <a:rPr lang="ru-RU" sz="3100" i="1" dirty="0">
                <a:latin typeface="Comic Sans MS" pitchFamily="66" charset="0"/>
              </a:rPr>
            </a:br>
            <a:r>
              <a:rPr lang="ru-RU" sz="3100" i="1" dirty="0">
                <a:latin typeface="Comic Sans MS" pitchFamily="66" charset="0"/>
              </a:rPr>
              <a:t/>
            </a:r>
            <a:br>
              <a:rPr lang="ru-RU" sz="3100" i="1" dirty="0">
                <a:latin typeface="Comic Sans MS" pitchFamily="66" charset="0"/>
              </a:rPr>
            </a:b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Рекомендации  по проведению артикуляционной гимнастики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804016"/>
          </a:xfrm>
        </p:spPr>
        <p:txBody>
          <a:bodyPr>
            <a:noAutofit/>
          </a:bodyPr>
          <a:lstStyle/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Внимательно прочитайте описание упражнения. Попробуйте выполнить его перед зеркалом. Только после того, как Вы сами освоите это упражнение, предлагайте его ребенку.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Гимнастика проводится ежедневно по 5-10 минут.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Упражнения выполнять сидя перед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зеркалом,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спокойной обстановке, при достаточном освещении. Ребёнок должен хорошо видеть лицо взрослого, а также своё лицо, чтобы самостоятельно контролировать правильность выполнения упражнений. 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Комплекс на одно занятие включает 5-7 упражнений для губ и языка, 1 упражнение для развития речевого дыхания.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Каждое упражнение выполняется по 5 раз.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Упражнения выполняются после показа взрослого. Для поддержания интереса к гимнастике используются стихи, картинки…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После того, как упражнение усвоено, ребенок выполняет его без показа взрослого (по названию).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Взрослый обязательно контролирует правильность и четкость выполнения упражнений.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5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Упражнения должны быть целенаправленными: важно не их количество, важны правильный подбор упражнений и качество выполнения.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Точность движения речевого органа определяется правильностью конечного результата. 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Плавность и легкость движения предполагают движения без толчков, подергиваний, дрожания органа (напряжение мышцы всегда нарушает плавность и мягкость движения); движение должно совершаться без вспомогательных или сопутствующих движений других органов (руки, ноги, голова, тело, губы).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Темп – это скорость движения. Вначале движение производится несколько замедленно, постепенно убыстряется. Затем темп движения должен стать произвольным – быстрым или медленным.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Устойчивость конечного результата означает, что полученное положение органа удерживается без изменений произвольно долго.</a:t>
            </a:r>
          </a:p>
          <a:p>
            <a:pPr lvl="0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Переход (переключение) к движению и положению должен совершаться плавно и достаточно быстро.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8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45500" cy="24384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Comic Sans MS" pitchFamily="66" charset="0"/>
              </a:rPr>
              <a:t>Предлагаем познакомиться с некоторыми  артикуляционными упражнениями </a:t>
            </a:r>
          </a:p>
        </p:txBody>
      </p:sp>
      <p:pic>
        <p:nvPicPr>
          <p:cNvPr id="614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4326731"/>
            <a:ext cx="2200275" cy="1647825"/>
          </a:xfrm>
        </p:spPr>
      </p:pic>
      <p:pic>
        <p:nvPicPr>
          <p:cNvPr id="614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636912"/>
            <a:ext cx="2880320" cy="3884612"/>
          </a:xfrm>
        </p:spPr>
      </p:pic>
    </p:spTree>
    <p:extLst>
      <p:ext uri="{BB962C8B-B14F-4D97-AF65-F5344CB8AC3E}">
        <p14:creationId xmlns:p14="http://schemas.microsoft.com/office/powerpoint/2010/main" val="310503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862</Words>
  <Application>Microsoft Office PowerPoint</Application>
  <PresentationFormat>Экран (4:3)</PresentationFormat>
  <Paragraphs>105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автономное дошкольное образовательное учреждение Центр развития ребенка – детский сад №104 Артикуляционная гимнастика  Занимаемся вместе с ребенком дома</vt:lpstr>
      <vt:lpstr>Презентация PowerPoint</vt:lpstr>
      <vt:lpstr>Время появления звуков </vt:lpstr>
      <vt:lpstr>Артикуляционная гимнастика </vt:lpstr>
      <vt:lpstr>Цель артикуляционной  гимнастики</vt:lpstr>
      <vt:lpstr>Регулярное  выполнение  артикуляционной  гимнастики поможет: </vt:lpstr>
      <vt:lpstr>  Рекомендации  по проведению артикуляционной гимнастики </vt:lpstr>
      <vt:lpstr>Презентация PowerPoint</vt:lpstr>
      <vt:lpstr>Предлагаем познакомиться с некоторыми  артикуляционными упражнениями </vt:lpstr>
      <vt:lpstr>«ЗАБОРЧИК»</vt:lpstr>
      <vt:lpstr>«СЛОНИК»- «ТРУБОЧКА»</vt:lpstr>
      <vt:lpstr>«МЕСИМ ТЕСТО»</vt:lpstr>
      <vt:lpstr>«БЛИНЧИК»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 </vt:lpstr>
      <vt:lpstr>«РАСЧЕСКА»</vt:lpstr>
      <vt:lpstr>«ВКУСНОЕ ВАРЕНЬЕ»</vt:lpstr>
      <vt:lpstr>«ЧИСТИМ ЗУБКИ»</vt:lpstr>
      <vt:lpstr>«ФУТБОЛ»</vt:lpstr>
      <vt:lpstr>«КИСКА СЕРДИТСЯ» - «ГОРКА»</vt:lpstr>
      <vt:lpstr>«КАЧЕЛИ»</vt:lpstr>
      <vt:lpstr>«ЧАШЕЧКА»</vt:lpstr>
      <vt:lpstr>«МАЛЯР»</vt:lpstr>
      <vt:lpstr> «ЛОШАДКА» Улыбнуться, показать зубы, приоткрыть  рот и присосать язык к нёбу пощелкать кончиком языка (как лошадка цокает). Щёлкать  медленно, но сильно. Тянуть подъязычную связку. Нижняя челюсть  неподвижна, работает только язык Проделать 10 – 15 раз. 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 </vt:lpstr>
      <vt:lpstr>«ИНДЮК»</vt:lpstr>
      <vt:lpstr>«ДЯТЕЛ» - «АВТОМАТ»</vt:lpstr>
      <vt:lpstr>ФИЗКУЛЬТМИНУТКА «САМОЛЕТ»</vt:lpstr>
      <vt:lpstr>Отгадайте  загадку.</vt:lpstr>
      <vt:lpstr>«ФОКУС»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юлия</cp:lastModifiedBy>
  <cp:revision>49</cp:revision>
  <dcterms:created xsi:type="dcterms:W3CDTF">2018-11-23T07:25:00Z</dcterms:created>
  <dcterms:modified xsi:type="dcterms:W3CDTF">2024-10-11T10:48:34Z</dcterms:modified>
</cp:coreProperties>
</file>