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8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6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microsoft.com/office/2007/relationships/media" Target="../media/media1.mp3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pbs.twimg.com/media/CtQa1NeXgAAmAuy.jpg" TargetMode="External"/><Relationship Id="rId3" Type="http://schemas.openxmlformats.org/officeDocument/2006/relationships/hyperlink" Target="https://songhouse.me/s/87256273-Poezd_detskaya_-_Dorozhka_1/" TargetMode="External"/><Relationship Id="rId7" Type="http://schemas.openxmlformats.org/officeDocument/2006/relationships/hyperlink" Target="http://www.zoopicture.ru/assets/2014/02/12519020044_7060418867_z.jpg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td0.mycdn.me/image?id=858653108225&amp;t=20&amp;plc=WEB&amp;tkn=*rs7qTHuRKqKZLkHED6WqLzV695E" TargetMode="External"/><Relationship Id="rId11" Type="http://schemas.openxmlformats.org/officeDocument/2006/relationships/hyperlink" Target="https://st.depositphotos.com/2435397/2846/i/950/depositphotos_28464493-stock-photo-cartoon-zoo-illustration-for-the.jpg" TargetMode="External"/><Relationship Id="rId5" Type="http://schemas.openxmlformats.org/officeDocument/2006/relationships/hyperlink" Target="https://dikiymir.ru/images/stories/Stat/my_ris/v8.jpg" TargetMode="External"/><Relationship Id="rId10" Type="http://schemas.openxmlformats.org/officeDocument/2006/relationships/hyperlink" Target="http://&#1082;&#1072;&#1087;&#1080;&#1090;&#1072;&#1083;-&#1079;&#1072;&#1082;&#1072;&#1084;&#1100;&#1077;.&#1088;&#1092;/wp-content/uploads/2016/10/3332-1-1024x684.jpg" TargetMode="External"/><Relationship Id="rId4" Type="http://schemas.openxmlformats.org/officeDocument/2006/relationships/hyperlink" Target="http://alekva.by/d/857_vesenniy_parovozik.jpg" TargetMode="External"/><Relationship Id="rId9" Type="http://schemas.openxmlformats.org/officeDocument/2006/relationships/hyperlink" Target="https://img-fotki.yandex.ru/get/57551/10998280.a3/0_b2ae6_1e1446c3_-1-ori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microsoft.com/office/2007/relationships/media" Target="../media/media1.mp3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020" y="-99392"/>
            <a:ext cx="9180784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0172" y="548680"/>
            <a:ext cx="7772400" cy="1082551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Развитие элементарных математических представлений</a:t>
            </a:r>
            <a:b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НОД №1</a:t>
            </a:r>
            <a:r>
              <a:rPr lang="ru-RU" sz="2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6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2875248"/>
            <a:ext cx="6400800" cy="1008112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accent4">
                    <a:lumMod val="75000"/>
                  </a:schemeClr>
                </a:solidFill>
              </a:rPr>
              <a:t>«В зоопарке»</a:t>
            </a:r>
            <a:endParaRPr lang="ru-RU" sz="4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55976" y="5445224"/>
            <a:ext cx="3384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Кондратьева Е.М.</a:t>
            </a:r>
          </a:p>
          <a:p>
            <a:r>
              <a:rPr lang="ru-RU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Воспитатель МАДОУ ЦРР </a:t>
            </a:r>
            <a:r>
              <a:rPr lang="ru-RU" sz="2000" b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детский сад №104</a:t>
            </a:r>
            <a:endParaRPr lang="ru-RU" sz="20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9462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341" y="0"/>
            <a:ext cx="9137817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22060" y="-27710"/>
            <a:ext cx="9121940" cy="798295"/>
            <a:chOff x="1564400" y="-186779"/>
            <a:chExt cx="5704352" cy="849363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4400" y="-186779"/>
              <a:ext cx="5704352" cy="849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727542" y="7002"/>
              <a:ext cx="5442128" cy="622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Вам понравилось наше </a:t>
              </a:r>
              <a:r>
                <a:rPr lang="ru-RU" sz="1600" b="1" dirty="0">
                  <a:solidFill>
                    <a:srgbClr val="FFFF00"/>
                  </a:solidFill>
                </a:rPr>
                <a:t>путешествие? Нам пора возвращаться в детский сад. Поезд нас 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ждёт</a:t>
              </a:r>
            </a:p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(жми мышкой на песенку). </a:t>
              </a:r>
            </a:p>
          </p:txBody>
        </p:sp>
      </p:grp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414" b="10008"/>
          <a:stretch/>
        </p:blipFill>
        <p:spPr bwMode="auto">
          <a:xfrm>
            <a:off x="440426" y="914428"/>
            <a:ext cx="8387648" cy="5941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674825"/>
            <a:ext cx="1912605" cy="1917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oezd_detskaya_-_Dorozhka_1_(SongHouse.me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028384" y="5633749"/>
            <a:ext cx="609600" cy="60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6592673"/>
            <a:ext cx="88060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Примечание:</a:t>
            </a:r>
            <a:r>
              <a:rPr lang="ru-RU" sz="1600" dirty="0" smtClean="0"/>
              <a:t> в конце занятия провести рефлексию: где были, что видели и т.д.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1957261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55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39760"/>
            <a:ext cx="9162791" cy="6870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595" y="1484784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Источники: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996952"/>
            <a:ext cx="8229600" cy="3129211"/>
          </a:xfrm>
        </p:spPr>
        <p:txBody>
          <a:bodyPr>
            <a:normAutofit lnSpcReduction="10000"/>
          </a:bodyPr>
          <a:lstStyle/>
          <a:p>
            <a:r>
              <a:rPr lang="en-US" sz="1600" dirty="0">
                <a:hlinkClick r:id="rId3"/>
              </a:rPr>
              <a:t>https://songhouse.me/s/87256273-Poezd_detskaya_-_Dorozhka_1</a:t>
            </a:r>
            <a:r>
              <a:rPr lang="en-US" sz="1600" dirty="0" smtClean="0">
                <a:hlinkClick r:id="rId3"/>
              </a:rPr>
              <a:t>/</a:t>
            </a:r>
            <a:endParaRPr lang="ru-RU" sz="1600" dirty="0" smtClean="0"/>
          </a:p>
          <a:p>
            <a:r>
              <a:rPr lang="en-US" sz="1600" dirty="0">
                <a:hlinkClick r:id="rId4"/>
              </a:rPr>
              <a:t>http://</a:t>
            </a:r>
            <a:r>
              <a:rPr lang="en-US" sz="1600" dirty="0" smtClean="0">
                <a:hlinkClick r:id="rId4"/>
              </a:rPr>
              <a:t>alekva.by/d/857_vesenniy_parovozik.jpg</a:t>
            </a:r>
            <a:endParaRPr lang="ru-RU" sz="1600" dirty="0" smtClean="0"/>
          </a:p>
          <a:p>
            <a:r>
              <a:rPr lang="en-US" sz="1600" dirty="0">
                <a:hlinkClick r:id="rId5"/>
              </a:rPr>
              <a:t>https://</a:t>
            </a:r>
            <a:r>
              <a:rPr lang="en-US" sz="1600" dirty="0" smtClean="0">
                <a:hlinkClick r:id="rId5"/>
              </a:rPr>
              <a:t>dikiymir.ru/images/stories/Stat/my_ris/v8.jpg</a:t>
            </a:r>
            <a:endParaRPr lang="ru-RU" sz="1600" dirty="0" smtClean="0"/>
          </a:p>
          <a:p>
            <a:r>
              <a:rPr lang="en-US" sz="1600" dirty="0">
                <a:hlinkClick r:id="rId6"/>
              </a:rPr>
              <a:t>http://itd0.mycdn.me/image?id=858653108225&amp;t=20&amp;plc=WEB&amp;tkn=*</a:t>
            </a:r>
            <a:r>
              <a:rPr lang="en-US" sz="1600" dirty="0" smtClean="0">
                <a:hlinkClick r:id="rId6"/>
              </a:rPr>
              <a:t>rs7qTHuRKqKZLkHED6WqLzV695E</a:t>
            </a:r>
            <a:endParaRPr lang="ru-RU" sz="1600" dirty="0" smtClean="0"/>
          </a:p>
          <a:p>
            <a:r>
              <a:rPr lang="en-US" sz="1600" dirty="0">
                <a:hlinkClick r:id="rId7"/>
              </a:rPr>
              <a:t>http://</a:t>
            </a:r>
            <a:r>
              <a:rPr lang="en-US" sz="1600" dirty="0" smtClean="0">
                <a:hlinkClick r:id="rId7"/>
              </a:rPr>
              <a:t>www.zoopicture.ru/assets/2014/02/12519020044_7060418867_z.jpg</a:t>
            </a:r>
            <a:endParaRPr lang="ru-RU" sz="1600" dirty="0" smtClean="0"/>
          </a:p>
          <a:p>
            <a:r>
              <a:rPr lang="en-US" sz="1600" dirty="0">
                <a:hlinkClick r:id="rId8"/>
              </a:rPr>
              <a:t>https://</a:t>
            </a:r>
            <a:r>
              <a:rPr lang="en-US" sz="1600" dirty="0" smtClean="0">
                <a:hlinkClick r:id="rId8"/>
              </a:rPr>
              <a:t>pbs.twimg.com/media/CtQa1NeXgAAmAuy.jpg</a:t>
            </a:r>
            <a:endParaRPr lang="ru-RU" sz="1600" dirty="0" smtClean="0"/>
          </a:p>
          <a:p>
            <a:r>
              <a:rPr lang="en-US" sz="1600" dirty="0">
                <a:hlinkClick r:id="rId9"/>
              </a:rPr>
              <a:t>https://img-fotki.yandex.ru/get/57551/10998280.a3/0_b2ae6_1e1446c3_-</a:t>
            </a:r>
            <a:r>
              <a:rPr lang="en-US" sz="1600" dirty="0" smtClean="0">
                <a:hlinkClick r:id="rId9"/>
              </a:rPr>
              <a:t>1-orig</a:t>
            </a:r>
            <a:endParaRPr lang="ru-RU" sz="1600" dirty="0" smtClean="0"/>
          </a:p>
          <a:p>
            <a:r>
              <a:rPr lang="en-US" sz="1600" dirty="0">
                <a:hlinkClick r:id="rId10"/>
              </a:rPr>
              <a:t>http://</a:t>
            </a:r>
            <a:r>
              <a:rPr lang="ru-RU" sz="1600" dirty="0">
                <a:hlinkClick r:id="rId10"/>
              </a:rPr>
              <a:t>капитал-</a:t>
            </a:r>
            <a:r>
              <a:rPr lang="ru-RU" sz="1600" dirty="0" err="1">
                <a:hlinkClick r:id="rId10"/>
              </a:rPr>
              <a:t>закамье.рф</a:t>
            </a:r>
            <a:r>
              <a:rPr lang="ru-RU" sz="1600" dirty="0">
                <a:hlinkClick r:id="rId10"/>
              </a:rPr>
              <a:t>/</a:t>
            </a:r>
            <a:r>
              <a:rPr lang="en-US" sz="1600" dirty="0" err="1" smtClean="0">
                <a:hlinkClick r:id="rId10"/>
              </a:rPr>
              <a:t>wp</a:t>
            </a:r>
            <a:r>
              <a:rPr lang="en-US" sz="1600" dirty="0" smtClean="0">
                <a:hlinkClick r:id="rId10"/>
              </a:rPr>
              <a:t>-content/uploads/2016/10/3332-1-1024x684.jpg</a:t>
            </a:r>
            <a:endParaRPr lang="ru-RU" sz="1600" dirty="0" smtClean="0"/>
          </a:p>
          <a:p>
            <a:r>
              <a:rPr lang="en-US" sz="1600" dirty="0">
                <a:hlinkClick r:id="rId11"/>
              </a:rPr>
              <a:t>https://</a:t>
            </a:r>
            <a:r>
              <a:rPr lang="en-US" sz="1600" dirty="0" smtClean="0">
                <a:hlinkClick r:id="rId11"/>
              </a:rPr>
              <a:t>st.depositphotos.com/2435397/2846/i/950/depositphotos_28464493-stock-photo-cartoon-zoo-illustration-for-the.jpg</a:t>
            </a:r>
            <a:endParaRPr lang="ru-RU" sz="1600" dirty="0" smtClean="0"/>
          </a:p>
          <a:p>
            <a:pPr marL="0" indent="0">
              <a:buNone/>
            </a:pPr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xmlns="" val="970513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784" y="-71473"/>
            <a:ext cx="9180784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7408" y="764704"/>
            <a:ext cx="7772400" cy="2016224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Образовательно-развивающая задача: </a:t>
            </a:r>
            <a:r>
              <a:rPr lang="ru-RU" sz="2400" dirty="0" smtClean="0">
                <a:solidFill>
                  <a:prstClr val="black"/>
                </a:solidFill>
              </a:rPr>
              <a:t>использование стихийно приобретенного опыта счета в жизни детей.</a:t>
            </a:r>
            <a:endParaRPr lang="ru-RU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01180" y="3284984"/>
            <a:ext cx="7704856" cy="1777888"/>
          </a:xfrm>
        </p:spPr>
        <p:txBody>
          <a:bodyPr>
            <a:normAutofit/>
          </a:bodyPr>
          <a:lstStyle/>
          <a:p>
            <a:pPr lvl="0"/>
            <a:r>
              <a:rPr lang="ru-RU" sz="2400" b="1" dirty="0" smtClean="0">
                <a:solidFill>
                  <a:srgbClr val="7030A0"/>
                </a:solidFill>
              </a:rPr>
              <a:t>Педагогическая задача: </a:t>
            </a:r>
            <a:r>
              <a:rPr lang="ru-RU" sz="2400" dirty="0" smtClean="0">
                <a:solidFill>
                  <a:prstClr val="black"/>
                </a:solidFill>
              </a:rPr>
              <a:t>побуждать использовать стихийно приобретенные детьми представления о числе.</a:t>
            </a:r>
            <a:endParaRPr lang="ru-RU" sz="2400" dirty="0" smtClean="0">
              <a:solidFill>
                <a:srgbClr val="8064A2">
                  <a:lumMod val="75000"/>
                </a:srgbClr>
              </a:solidFill>
            </a:endParaRPr>
          </a:p>
          <a:p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004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60" y="-27708"/>
            <a:ext cx="9137817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22060" y="-27710"/>
            <a:ext cx="9121940" cy="1656511"/>
            <a:chOff x="1564400" y="-186779"/>
            <a:chExt cx="5704352" cy="1698725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4400" y="-186779"/>
              <a:ext cx="5704352" cy="16987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727542" y="-158363"/>
              <a:ext cx="5357097" cy="1357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Привет </a:t>
              </a:r>
              <a:r>
                <a:rPr lang="ru-RU" sz="1600" b="1" dirty="0">
                  <a:solidFill>
                    <a:srgbClr val="FFFF00"/>
                  </a:solidFill>
                </a:rPr>
                <a:t>ребята! Сегодня мы с вами отправимся в зоопарк, где сможем увидеть 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много разных животных. </a:t>
              </a:r>
              <a:r>
                <a:rPr lang="ru-RU" sz="1600" b="1" dirty="0">
                  <a:solidFill>
                    <a:srgbClr val="FFFF00"/>
                  </a:solidFill>
                </a:rPr>
                <a:t>А на чём же мы поедем? (предложения детей) </a:t>
              </a:r>
              <a:endParaRPr lang="ru-RU" sz="1600" b="1" dirty="0" smtClean="0">
                <a:solidFill>
                  <a:srgbClr val="FFFF00"/>
                </a:solidFill>
              </a:endParaRPr>
            </a:p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Вспомнила (загадывает загадку).</a:t>
              </a:r>
              <a:endParaRPr lang="ru-RU" sz="1600" b="1" dirty="0">
                <a:solidFill>
                  <a:srgbClr val="FFFF00"/>
                </a:solidFill>
              </a:endParaRPr>
            </a:p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Правильно, на поезде (жми мышкой) .По вагонам и </a:t>
              </a:r>
              <a:r>
                <a:rPr lang="ru-RU" sz="1600" b="1" dirty="0">
                  <a:solidFill>
                    <a:srgbClr val="FFFF00"/>
                  </a:solidFill>
                </a:rPr>
                <a:t>вперед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! (жми мышкой – песенка)</a:t>
              </a:r>
            </a:p>
            <a:p>
              <a:pPr algn="ctr"/>
              <a:endParaRPr lang="ru-RU" sz="1600" b="1" dirty="0" smtClean="0">
                <a:solidFill>
                  <a:srgbClr val="FFFF00"/>
                </a:solidFill>
              </a:endParaRPr>
            </a:p>
          </p:txBody>
        </p:sp>
      </p:grpSp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291" y="2023030"/>
            <a:ext cx="2560864" cy="2567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20876" y="4630196"/>
            <a:ext cx="28083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 Я стучу, стучу, стучу,</a:t>
            </a:r>
          </a:p>
          <a:p>
            <a:pPr lvl="0" algn="ctr"/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В дальний путь вас покачу.</a:t>
            </a:r>
          </a:p>
          <a:p>
            <a:pPr lvl="0" algn="ctr"/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Мимо леса, мимо гор</a:t>
            </a:r>
          </a:p>
          <a:p>
            <a:pPr lvl="0" algn="ctr"/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Я гоню во весь опор.</a:t>
            </a:r>
          </a:p>
          <a:p>
            <a:pPr lvl="0" algn="ctr"/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А над речкой на мосту</a:t>
            </a:r>
          </a:p>
          <a:p>
            <a:pPr lvl="0" algn="ctr"/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Просигналю вам: ту-ту!</a:t>
            </a:r>
          </a:p>
          <a:p>
            <a:pPr lvl="0" algn="ctr"/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А потом в тумане скроюсь,</a:t>
            </a:r>
          </a:p>
          <a:p>
            <a:pPr lvl="0" algn="ctr"/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Называюсь скорый ….(поезд) 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849" r="24892" b="28516"/>
          <a:stretch/>
        </p:blipFill>
        <p:spPr bwMode="auto">
          <a:xfrm>
            <a:off x="2049341" y="4140702"/>
            <a:ext cx="6861852" cy="250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oezd_detskaya_-_Dorozhka_1_(SongHouse.me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7524328" y="1323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12051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7556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60" y="-27708"/>
            <a:ext cx="9137817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22060" y="-27710"/>
            <a:ext cx="9121940" cy="798295"/>
            <a:chOff x="1564400" y="-186779"/>
            <a:chExt cx="5704352" cy="849363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4400" y="-186779"/>
              <a:ext cx="5704352" cy="849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727542" y="7002"/>
              <a:ext cx="5442128" cy="360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Вот мы и приехали.  Посмотрите, кто живет в той клетке? А сколько у него лап?</a:t>
              </a:r>
            </a:p>
          </p:txBody>
        </p:sp>
      </p:grpSp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1" y="4797153"/>
            <a:ext cx="1912605" cy="1917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628800"/>
            <a:ext cx="6144682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18840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60" y="-27708"/>
            <a:ext cx="9137817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22060" y="-27710"/>
            <a:ext cx="9121940" cy="798295"/>
            <a:chOff x="1564400" y="-186779"/>
            <a:chExt cx="5704352" cy="849363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4400" y="-186779"/>
              <a:ext cx="5704352" cy="849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727542" y="7002"/>
              <a:ext cx="5442128" cy="360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А здесь кто живет? А сколько у нее ушей?</a:t>
              </a:r>
            </a:p>
          </p:txBody>
        </p:sp>
      </p:grpSp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1" y="4797153"/>
            <a:ext cx="1912605" cy="1917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556792"/>
            <a:ext cx="5995748" cy="4496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14916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60" y="-27708"/>
            <a:ext cx="9137817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22060" y="-27710"/>
            <a:ext cx="9121940" cy="798295"/>
            <a:chOff x="1564400" y="-186779"/>
            <a:chExt cx="5704352" cy="849363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4400" y="-186779"/>
              <a:ext cx="5704352" cy="849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727542" y="7002"/>
              <a:ext cx="5442128" cy="360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А здесь кто живет? У него есть хвост? А сколько? Сколько глаз?</a:t>
              </a:r>
            </a:p>
          </p:txBody>
        </p:sp>
      </p:grpSp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1" y="4797153"/>
            <a:ext cx="1912605" cy="1917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0136" y="1700808"/>
            <a:ext cx="6264696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45177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60" y="-27708"/>
            <a:ext cx="9137817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22060" y="-27710"/>
            <a:ext cx="9121940" cy="798295"/>
            <a:chOff x="1564400" y="-186779"/>
            <a:chExt cx="5704352" cy="849363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4400" y="-186779"/>
              <a:ext cx="5704352" cy="849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727542" y="7002"/>
              <a:ext cx="5442128" cy="360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А здесь кто живет? Сколько в этой клетке их живет?</a:t>
              </a:r>
            </a:p>
          </p:txBody>
        </p:sp>
      </p:grpSp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1" y="4797153"/>
            <a:ext cx="1912605" cy="1917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00808"/>
            <a:ext cx="6019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74071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60" y="-27708"/>
            <a:ext cx="9137817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22060" y="-27710"/>
            <a:ext cx="9121940" cy="798295"/>
            <a:chOff x="1564400" y="-186779"/>
            <a:chExt cx="5704352" cy="849363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4400" y="-186779"/>
              <a:ext cx="5704352" cy="849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727542" y="7002"/>
              <a:ext cx="5442128" cy="360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А здесь кто живет? Сколько в этой клетке их живет?</a:t>
              </a:r>
            </a:p>
          </p:txBody>
        </p:sp>
      </p:grpSp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1" y="4797153"/>
            <a:ext cx="1912605" cy="1917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6109" y="1674425"/>
            <a:ext cx="6159089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78211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341" y="0"/>
            <a:ext cx="9137817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22060" y="-27710"/>
            <a:ext cx="9121940" cy="798295"/>
            <a:chOff x="1564400" y="-186779"/>
            <a:chExt cx="5704352" cy="849363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4400" y="-186779"/>
              <a:ext cx="5704352" cy="849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727542" y="7002"/>
              <a:ext cx="5442128" cy="360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А здесь кто живет? Сколько в этой клетке их живет?</a:t>
              </a:r>
            </a:p>
          </p:txBody>
        </p:sp>
      </p:grpSp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1" y="4797153"/>
            <a:ext cx="1912605" cy="1917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72816"/>
            <a:ext cx="6158095" cy="4113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36898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1843</TotalTime>
  <Words>298</Words>
  <Application>Microsoft Office PowerPoint</Application>
  <PresentationFormat>Экран (4:3)</PresentationFormat>
  <Paragraphs>36</Paragraphs>
  <Slides>11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Развитие элементарных математических представлений НОД №16</vt:lpstr>
      <vt:lpstr>Образовательно-развивающая задача: использование стихийно приобретенного опыта счета в жизни детей.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Источники: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элементарных математических представлений НОД №1</dc:title>
  <dc:creator>1</dc:creator>
  <cp:lastModifiedBy>Elena</cp:lastModifiedBy>
  <cp:revision>168</cp:revision>
  <dcterms:created xsi:type="dcterms:W3CDTF">2017-10-18T15:47:50Z</dcterms:created>
  <dcterms:modified xsi:type="dcterms:W3CDTF">2020-10-16T05:46:50Z</dcterms:modified>
</cp:coreProperties>
</file>