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  <p:sldId id="261" r:id="rId4"/>
    <p:sldId id="262" r:id="rId5"/>
    <p:sldId id="257" r:id="rId6"/>
    <p:sldId id="270" r:id="rId7"/>
    <p:sldId id="265" r:id="rId8"/>
    <p:sldId id="266" r:id="rId9"/>
    <p:sldId id="267" r:id="rId10"/>
    <p:sldId id="268" r:id="rId11"/>
    <p:sldId id="271" r:id="rId12"/>
    <p:sldId id="272" r:id="rId13"/>
    <p:sldId id="274" r:id="rId14"/>
    <p:sldId id="273" r:id="rId15"/>
  </p:sldIdLst>
  <p:sldSz cx="9144000" cy="6858000" type="screen4x3"/>
  <p:notesSz cx="6858000" cy="9144000"/>
  <p:embeddedFontLst>
    <p:embeddedFont>
      <p:font typeface="Calibri" pitchFamily="34" charset="0"/>
      <p:regular r:id="rId16"/>
      <p:bold r:id="rId17"/>
      <p:italic r:id="rId18"/>
      <p:boldItalic r:id="rId19"/>
    </p:embeddedFont>
    <p:embeddedFont>
      <p:font typeface="SkazkaForSerge"/>
      <p:regular r:id="rId20"/>
    </p:embeddedFont>
  </p:embeddedFont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8D1E1B"/>
    <a:srgbClr val="CC0066"/>
    <a:srgbClr val="C42A26"/>
    <a:srgbClr val="820041"/>
    <a:srgbClr val="A42320"/>
    <a:srgbClr val="B05408"/>
    <a:srgbClr val="993300"/>
    <a:srgbClr val="BE282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3" d="100"/>
          <a:sy n="63" d="100"/>
        </p:scale>
        <p:origin x="-3012" y="-11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F31849-E620-4C47-BBCD-5E0EE08DD3D3}" type="datetimeFigureOut">
              <a:rPr lang="ru-RU"/>
              <a:pPr>
                <a:defRPr/>
              </a:pPr>
              <a:t>27.08.2020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9FA467-C215-41A5-8D43-F2E1AC7D55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BBDBFF-CC6F-48F9-82FF-33D97EBC6655}" type="datetimeFigureOut">
              <a:rPr lang="ru-RU"/>
              <a:pPr>
                <a:defRPr/>
              </a:pPr>
              <a:t>27.08.2020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1951D0-DE93-4A99-94FA-63AB1A6E83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E250C-5A77-48DB-848A-00744BD9F822}" type="datetimeFigureOut">
              <a:rPr lang="ru-RU"/>
              <a:pPr>
                <a:defRPr/>
              </a:pPr>
              <a:t>27.08.2020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20B2F-BDAD-4019-B7B4-97790AD86E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5DC0AC-C41E-49C0-AA0F-21FCAEB23464}" type="datetimeFigureOut">
              <a:rPr lang="ru-RU"/>
              <a:pPr>
                <a:defRPr/>
              </a:pPr>
              <a:t>27.08.2020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46117-EE1D-4580-A371-F1F2CB150A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6EC73-0245-4A9A-B939-7B3F8EC34B09}" type="datetimeFigureOut">
              <a:rPr lang="ru-RU"/>
              <a:pPr>
                <a:defRPr/>
              </a:pPr>
              <a:t>27.08.2020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76C32-3B44-4AA7-99CF-73F62DD57D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0461CE-A6B7-4DF8-B9BA-1CD8DDFFD749}" type="datetimeFigureOut">
              <a:rPr lang="ru-RU"/>
              <a:pPr>
                <a:defRPr/>
              </a:pPr>
              <a:t>27.08.2020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EE8E64-08C6-47F1-83DD-23785720A4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CA6A98-5765-4598-A074-22DD3667D14F}" type="datetimeFigureOut">
              <a:rPr lang="ru-RU"/>
              <a:pPr>
                <a:defRPr/>
              </a:pPr>
              <a:t>27.08.2020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0D046-C3F2-40CF-89BD-408CE3A0EA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9B8389-80E2-44AE-B2B7-397459D24ADE}" type="datetimeFigureOut">
              <a:rPr lang="ru-RU"/>
              <a:pPr>
                <a:defRPr/>
              </a:pPr>
              <a:t>27.08.2020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07136-EA3E-473D-B43D-0999CB4A65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87C85-21AF-43E3-A30B-96AA3CCAD440}" type="datetimeFigureOut">
              <a:rPr lang="ru-RU"/>
              <a:pPr>
                <a:defRPr/>
              </a:pPr>
              <a:t>27.08.2020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011CB8-565B-4302-9F3E-535E8C3F2D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10E9AA-1DF0-41AE-9748-0388EB5180B6}" type="datetimeFigureOut">
              <a:rPr lang="ru-RU"/>
              <a:pPr>
                <a:defRPr/>
              </a:pPr>
              <a:t>27.08.2020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12348C-96D5-4450-8027-1DE2697053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6B8B6-386A-4038-9065-755FCC9348CE}" type="datetimeFigureOut">
              <a:rPr lang="ru-RU"/>
              <a:pPr>
                <a:defRPr/>
              </a:pPr>
              <a:t>27.08.2020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32C8B-F90C-4EA1-9B53-56D069055B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3D89C02-C17E-4F7F-9B8C-08042038F4DC}" type="datetimeFigureOut">
              <a:rPr lang="ru-RU"/>
              <a:pPr>
                <a:defRPr/>
              </a:pPr>
              <a:t>27.08.2020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27AA3DC-1F16-4EEA-953E-145C59F691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104.tvoysadik.ru/site/pub?id=295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76600" y="533400"/>
            <a:ext cx="5486400" cy="1676400"/>
          </a:xfrm>
        </p:spPr>
        <p:txBody>
          <a:bodyPr rtlCol="0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31750" contourW="12700">
              <a:bevelT w="63500" h="571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1400" dirty="0">
                <a:solidFill>
                  <a:prstClr val="black"/>
                </a:solidFill>
              </a:rPr>
              <a:t>Муниципальное автономное дошкольное образовательное учреждение </a:t>
            </a:r>
            <a:br>
              <a:rPr lang="ru-RU" altLang="ru-RU" sz="1400" dirty="0">
                <a:solidFill>
                  <a:prstClr val="black"/>
                </a:solidFill>
              </a:rPr>
            </a:br>
            <a:r>
              <a:rPr lang="ru-RU" altLang="ru-RU" sz="1400" dirty="0" smtClean="0">
                <a:solidFill>
                  <a:prstClr val="black"/>
                </a:solidFill>
              </a:rPr>
              <a:t>Центр </a:t>
            </a:r>
            <a:r>
              <a:rPr lang="ru-RU" altLang="ru-RU" sz="1400" dirty="0">
                <a:solidFill>
                  <a:prstClr val="black"/>
                </a:solidFill>
              </a:rPr>
              <a:t>развития </a:t>
            </a:r>
            <a:r>
              <a:rPr lang="ru-RU" altLang="ru-RU" sz="1400" dirty="0" smtClean="0">
                <a:solidFill>
                  <a:prstClr val="black"/>
                </a:solidFill>
              </a:rPr>
              <a:t>ребенка- </a:t>
            </a:r>
            <a:r>
              <a:rPr lang="ru-RU" altLang="ru-RU" sz="1400" dirty="0">
                <a:solidFill>
                  <a:prstClr val="black"/>
                </a:solidFill>
              </a:rPr>
              <a:t>детский сад №104 </a:t>
            </a:r>
            <a:endParaRPr lang="ru-RU" sz="1400" b="1" dirty="0">
              <a:ln w="11430"/>
              <a:solidFill>
                <a:srgbClr val="CC0066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8200" y="2057400"/>
            <a:ext cx="3505200" cy="335280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>
                <a:solidFill>
                  <a:srgbClr val="4BACC6">
                    <a:lumMod val="50000"/>
                  </a:srgbClr>
                </a:solidFill>
                <a:latin typeface="Calibri"/>
              </a:rPr>
              <a:t>Консультация для родителей вновь поступающих детей.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000" b="1" dirty="0">
                <a:solidFill>
                  <a:srgbClr val="A42320"/>
                </a:solidFill>
                <a:latin typeface="+mj-lt"/>
              </a:rPr>
              <a:t>«Давайте знакомиться»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2200" dirty="0">
              <a:solidFill>
                <a:schemeClr val="tx1"/>
              </a:solidFill>
              <a:latin typeface="SkazkaForSerg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Группа «Птички»</a:t>
            </a:r>
          </a:p>
        </p:txBody>
      </p:sp>
      <p:pic>
        <p:nvPicPr>
          <p:cNvPr id="5122" name="Picture 2" descr="C:\Users\User\Desktop\20200825_13443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95400" y="1524000"/>
            <a:ext cx="2546350" cy="4525963"/>
          </a:xfrm>
        </p:spPr>
      </p:pic>
      <p:pic>
        <p:nvPicPr>
          <p:cNvPr id="5123" name="Picture 3" descr="C:\Users\User\Desktop\20200825_13425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94188" y="1524000"/>
            <a:ext cx="3935412" cy="454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Группа « Фантазеры»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62000" y="1219200"/>
            <a:ext cx="4495800" cy="374491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62600" y="2667000"/>
            <a:ext cx="3027363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Группа « Пчелки»»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791200" y="1676400"/>
            <a:ext cx="2787650" cy="4191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1676400"/>
            <a:ext cx="40386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85800"/>
            <a:ext cx="7924800" cy="42973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Font typeface="Arial" charset="0"/>
              <a:buNone/>
            </a:pPr>
            <a:r>
              <a:rPr lang="ru-RU" sz="3000" smtClean="0">
                <a:cs typeface="Times New Roman" pitchFamily="18" charset="0"/>
              </a:rPr>
              <a:t>	Перед первым выходом ребенка в группу детского сада,  </a:t>
            </a: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Font typeface="Arial" charset="0"/>
              <a:buNone/>
            </a:pPr>
            <a:r>
              <a:rPr lang="ru-RU" sz="3000" smtClean="0">
                <a:cs typeface="Times New Roman" pitchFamily="18" charset="0"/>
              </a:rPr>
              <a:t>накануне необходимо позвонить по телефону 341-04-25 до 12.00 и поставить ребёнка на питание. </a:t>
            </a: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Font typeface="Arial" charset="0"/>
              <a:buNone/>
            </a:pPr>
            <a:r>
              <a:rPr lang="ru-RU" sz="3000" smtClean="0">
                <a:cs typeface="Times New Roman" pitchFamily="18" charset="0"/>
              </a:rPr>
              <a:t>С собой принести справку от врача и эпидблагополучии, если ребенок заболел, то  необходимо позвонить по этому же телефону.</a:t>
            </a:r>
            <a:endParaRPr lang="ru-RU" sz="1900" smtClean="0">
              <a:cs typeface="Times New Roman" pitchFamily="18" charset="0"/>
            </a:endParaRPr>
          </a:p>
          <a:p>
            <a:pPr marL="0" indent="0"/>
            <a:endParaRPr lang="ru-RU" sz="3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87388" y="3657600"/>
            <a:ext cx="835025" cy="1292225"/>
          </a:xfrm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0600" y="1503363"/>
            <a:ext cx="835025" cy="129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9175" y="228600"/>
            <a:ext cx="835025" cy="129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25875" y="5200650"/>
            <a:ext cx="835025" cy="129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0" y="1295400"/>
            <a:ext cx="835025" cy="129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34200" y="4586288"/>
            <a:ext cx="835025" cy="129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03625" y="949325"/>
            <a:ext cx="835025" cy="129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87488" y="990600"/>
            <a:ext cx="835025" cy="129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600200" y="2895600"/>
            <a:ext cx="6199188" cy="14462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800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До встречи! </a:t>
            </a:r>
            <a:endParaRPr lang="ru-RU" sz="8800" dirty="0">
              <a:solidFill>
                <a:schemeClr val="tx2">
                  <a:lumMod val="75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850" y="333375"/>
            <a:ext cx="4019550" cy="3705225"/>
          </a:xfrm>
        </p:spPr>
        <p:txBody>
          <a:bodyPr>
            <a:normAutofit/>
          </a:bodyPr>
          <a:lstStyle/>
          <a:p>
            <a:r>
              <a:rPr lang="ru-RU" sz="2900" b="1" smtClean="0">
                <a:solidFill>
                  <a:srgbClr val="C42A26"/>
                </a:solidFill>
                <a:latin typeface="Calibri" pitchFamily="34" charset="0"/>
              </a:rPr>
              <a:t/>
            </a:r>
            <a:br>
              <a:rPr lang="ru-RU" sz="2900" b="1" smtClean="0">
                <a:solidFill>
                  <a:srgbClr val="C42A26"/>
                </a:solidFill>
                <a:latin typeface="Calibri" pitchFamily="34" charset="0"/>
              </a:rPr>
            </a:br>
            <a:r>
              <a:rPr lang="ru-RU" sz="2900" b="1" smtClean="0">
                <a:solidFill>
                  <a:srgbClr val="C42A26"/>
                </a:solidFill>
                <a:latin typeface="Calibri" pitchFamily="34" charset="0"/>
              </a:rPr>
              <a:t/>
            </a:r>
            <a:br>
              <a:rPr lang="ru-RU" sz="2900" b="1" smtClean="0">
                <a:solidFill>
                  <a:srgbClr val="C42A26"/>
                </a:solidFill>
                <a:latin typeface="Calibri" pitchFamily="34" charset="0"/>
              </a:rPr>
            </a:br>
            <a:r>
              <a:rPr lang="ru-RU" sz="2900" b="1" smtClean="0">
                <a:solidFill>
                  <a:srgbClr val="C42A26"/>
                </a:solidFill>
                <a:latin typeface="Calibri" pitchFamily="34" charset="0"/>
              </a:rPr>
              <a:t>Цель: познакомить родителей с условиями адаптации и с поступлением детей в детский сад. </a:t>
            </a:r>
            <a:endParaRPr lang="ru-RU" sz="2900" b="1" smtClean="0">
              <a:solidFill>
                <a:srgbClr val="C42A2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4338" name="Picture 2" descr="C:\Users\User\Desktop\PICT000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267200" y="152400"/>
            <a:ext cx="4694238" cy="66754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Выноска-облако 9"/>
          <p:cNvSpPr/>
          <p:nvPr/>
        </p:nvSpPr>
        <p:spPr>
          <a:xfrm>
            <a:off x="1446213" y="2287588"/>
            <a:ext cx="2438400" cy="2032000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400" b="1">
                <a:solidFill>
                  <a:srgbClr val="10253F"/>
                </a:solidFill>
                <a:cs typeface="Times New Roman" pitchFamily="18" charset="0"/>
              </a:rPr>
              <a:t>Воспитатель группы №2  «Пчелки» Бороздина Ольга Сергеевна</a:t>
            </a:r>
            <a:r>
              <a:rPr lang="ru-RU">
                <a:solidFill>
                  <a:srgbClr val="10253F"/>
                </a:solidFill>
                <a:cs typeface="Times New Roman" pitchFamily="18" charset="0"/>
              </a:rPr>
              <a:t>. </a:t>
            </a:r>
            <a:endParaRPr lang="ru-RU">
              <a:solidFill>
                <a:srgbClr val="10253F"/>
              </a:solidFill>
              <a:cs typeface="Arial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3886200" y="2590800"/>
            <a:ext cx="2438400" cy="1752600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400" b="1">
                <a:solidFill>
                  <a:srgbClr val="10253F"/>
                </a:solidFill>
                <a:cs typeface="Times New Roman" pitchFamily="18" charset="0"/>
              </a:rPr>
              <a:t>Воспитатель группы №3 «Зайчики»  Анисимова  Юлия Георгиевна.</a:t>
            </a:r>
            <a:endParaRPr lang="ru-RU" sz="1400" b="1">
              <a:solidFill>
                <a:srgbClr val="10253F"/>
              </a:solidFill>
              <a:cs typeface="Arial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/>
          </a:bodyPr>
          <a:lstStyle/>
          <a:p>
            <a:pPr marL="0" indent="0">
              <a:buFont typeface="Arial" charset="0"/>
              <a:buNone/>
            </a:pPr>
            <a:r>
              <a:rPr lang="ru-RU" sz="1600" smtClean="0">
                <a:latin typeface="Calibri" pitchFamily="34" charset="0"/>
                <a:ea typeface="Times New Roman" pitchFamily="18" charset="0"/>
                <a:cs typeface="Calibri" pitchFamily="34" charset="0"/>
              </a:rPr>
              <a:t>	                      </a:t>
            </a:r>
            <a:r>
              <a:rPr lang="ru-RU" sz="2000" smtClean="0">
                <a:ea typeface="Times New Roman" pitchFamily="18" charset="0"/>
                <a:cs typeface="Calibri" pitchFamily="34" charset="0"/>
              </a:rPr>
              <a:t>Здравствуйте, уважаемые родители!</a:t>
            </a:r>
          </a:p>
          <a:p>
            <a:pPr marL="0" indent="0">
              <a:buFont typeface="Arial" charset="0"/>
              <a:buNone/>
            </a:pPr>
            <a:r>
              <a:rPr lang="ru-RU" sz="2000" smtClean="0">
                <a:ea typeface="Times New Roman" pitchFamily="18" charset="0"/>
                <a:cs typeface="Calibri" pitchFamily="34" charset="0"/>
              </a:rPr>
              <a:t> 	Вы решили отдать ребенка в детский сад. Мы рады малышам</a:t>
            </a:r>
            <a:r>
              <a:rPr lang="ru-RU" sz="2000" smtClean="0">
                <a:cs typeface="Calibri" pitchFamily="34" charset="0"/>
              </a:rPr>
              <a:t>!</a:t>
            </a:r>
          </a:p>
          <a:p>
            <a:pPr marL="0" indent="0" algn="ctr">
              <a:buFont typeface="Arial" charset="0"/>
              <a:buNone/>
            </a:pPr>
            <a:r>
              <a:rPr lang="ru-RU" sz="2000" smtClean="0">
                <a:cs typeface="Times New Roman" pitchFamily="18" charset="0"/>
              </a:rPr>
              <a:t> В 2020-2021 учебном году в нашем детском  саду будут функционировать   три   группы младшего возраста</a:t>
            </a:r>
            <a:r>
              <a:rPr lang="ru-RU" sz="2000" smtClean="0">
                <a:cs typeface="Calibri" pitchFamily="34" charset="0"/>
              </a:rPr>
              <a:t> (3-4 лет)</a:t>
            </a:r>
          </a:p>
          <a:p>
            <a:pPr marL="0" indent="0">
              <a:buFont typeface="Arial" charset="0"/>
              <a:buNone/>
            </a:pPr>
            <a:endParaRPr lang="ru-RU" sz="1400" smtClean="0">
              <a:cs typeface="Times New Roman" pitchFamily="18" charset="0"/>
            </a:endParaRPr>
          </a:p>
          <a:p>
            <a:pPr marL="0" indent="0">
              <a:buFont typeface="Arial" charset="0"/>
              <a:buNone/>
            </a:pPr>
            <a:r>
              <a:rPr lang="ru-RU" sz="800" smtClean="0">
                <a:solidFill>
                  <a:srgbClr val="10253F"/>
                </a:solidFill>
                <a:cs typeface="Times New Roman" pitchFamily="18" charset="0"/>
              </a:rPr>
              <a:t> </a:t>
            </a:r>
          </a:p>
        </p:txBody>
      </p:sp>
      <p:pic>
        <p:nvPicPr>
          <p:cNvPr id="15364" name="Picture 1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25838" y="4141788"/>
            <a:ext cx="1635125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13" descr="Воздушный шар Пчелка Майя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9788" y="4354513"/>
            <a:ext cx="2130425" cy="213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15" descr="Центр помощи детям в Усть-Катаве - ЕСЛИ РЕБЕНОК - ФАНТАЗЕР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91200" y="4294188"/>
            <a:ext cx="2587625" cy="195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Выноска-облако 12"/>
          <p:cNvSpPr/>
          <p:nvPr/>
        </p:nvSpPr>
        <p:spPr>
          <a:xfrm>
            <a:off x="6629400" y="2438400"/>
            <a:ext cx="2209800" cy="1855788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400" b="1">
                <a:solidFill>
                  <a:schemeClr val="tx1"/>
                </a:solidFill>
                <a:cs typeface="Times New Roman" pitchFamily="18" charset="0"/>
              </a:rPr>
              <a:t>Воспитатель группы  №11 «Фантазеры» Магомедова  Заира  Михайловна.</a:t>
            </a:r>
            <a:endParaRPr lang="ru-RU" sz="1400" b="1">
              <a:solidFill>
                <a:schemeClr val="tx1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ъект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ru-RU" sz="2400" smtClean="0">
                <a:cs typeface="Times New Roman" pitchFamily="18" charset="0"/>
              </a:rPr>
              <a:t>2 группы раннего возраста для детей с 2 лет. </a:t>
            </a:r>
            <a:endParaRPr lang="ru-RU" sz="2400" smtClean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24038" y="4648200"/>
            <a:ext cx="1670050" cy="204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Выноска-облако 3"/>
          <p:cNvSpPr/>
          <p:nvPr/>
        </p:nvSpPr>
        <p:spPr>
          <a:xfrm>
            <a:off x="1905000" y="2209800"/>
            <a:ext cx="2590800" cy="2209800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>
                <a:solidFill>
                  <a:schemeClr val="tx1"/>
                </a:solidFill>
                <a:cs typeface="Times New Roman" pitchFamily="18" charset="0"/>
              </a:rPr>
              <a:t>Воспитатель группы №1 «Птички» Айгишева Елена Аликовна.</a:t>
            </a:r>
            <a:endParaRPr lang="ru-RU" b="1">
              <a:solidFill>
                <a:schemeClr val="tx1"/>
              </a:solidFill>
              <a:cs typeface="Arial" charset="0"/>
            </a:endParaRPr>
          </a:p>
        </p:txBody>
      </p:sp>
      <p:pic>
        <p:nvPicPr>
          <p:cNvPr id="16388" name="Picture 4" descr="Детский клуб РАДУГА | Внимание Знайка!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32400" y="4114800"/>
            <a:ext cx="2486025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Выноска-облако 4"/>
          <p:cNvSpPr/>
          <p:nvPr/>
        </p:nvSpPr>
        <p:spPr>
          <a:xfrm>
            <a:off x="5638800" y="1143000"/>
            <a:ext cx="3276600" cy="2746375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>
                <a:solidFill>
                  <a:schemeClr val="tx1"/>
                </a:solidFill>
                <a:cs typeface="Times New Roman" pitchFamily="18" charset="0"/>
              </a:rPr>
              <a:t>Воспитатель группы №5 «Знайки» кратковременного пребывания  детей  в ДОУ Рыжова Надежда  Николаевна.</a:t>
            </a:r>
            <a:endParaRPr lang="ru-RU" b="1">
              <a:solidFill>
                <a:schemeClr val="tx1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" y="381000"/>
            <a:ext cx="8001000" cy="10779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kern="0">
                <a:solidFill>
                  <a:srgbClr val="C42A26"/>
                </a:solidFill>
                <a:latin typeface="Calibri"/>
                <a:ea typeface="+mj-ea"/>
                <a:cs typeface="+mj-cs"/>
              </a:rPr>
              <a:t>Благоприятные условия для комфортной адаптации. </a:t>
            </a:r>
            <a:endParaRPr lang="ru-RU" sz="3200" kern="0" dirty="0">
              <a:solidFill>
                <a:srgbClr val="C42A26"/>
              </a:solidFill>
              <a:latin typeface="+mn-lt"/>
              <a:cs typeface="+mn-cs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514600" y="2362200"/>
            <a:ext cx="1800225" cy="1008063"/>
          </a:xfrm>
          <a:prstGeom prst="ellipse">
            <a:avLst/>
          </a:prstGeom>
          <a:solidFill>
            <a:srgbClr val="FFC0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/>
            <a:r>
              <a:rPr lang="ru-RU" sz="1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Расскажите ребенку, что такое детский сад, зачем туда ходят</a:t>
            </a:r>
            <a:r>
              <a:rPr 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4267200" y="1905000"/>
            <a:ext cx="1770063" cy="1330325"/>
          </a:xfrm>
          <a:prstGeom prst="ellipse">
            <a:avLst/>
          </a:prstGeom>
          <a:solidFill>
            <a:srgbClr val="00B05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/>
            <a:r>
              <a:rPr lang="ru-RU" sz="1000" b="1">
                <a:latin typeface="Times New Roman" pitchFamily="18" charset="0"/>
                <a:cs typeface="Times New Roman" pitchFamily="18" charset="0"/>
              </a:rPr>
              <a:t>Расскажите, что его там ждут  дети и воспитатель, которая станет заботиться о тебе и других малышах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. </a:t>
            </a:r>
            <a:endParaRPr lang="ru-RU" b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943600" y="1360488"/>
            <a:ext cx="1960563" cy="1493837"/>
          </a:xfrm>
          <a:prstGeom prst="ellipse">
            <a:avLst/>
          </a:prstGeom>
          <a:solidFill>
            <a:srgbClr val="00B0F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/>
            <a:r>
              <a:rPr lang="ru-RU" sz="1000" b="1">
                <a:latin typeface="Times New Roman" pitchFamily="18" charset="0"/>
                <a:cs typeface="Times New Roman" pitchFamily="18" charset="0"/>
              </a:rPr>
              <a:t>Когда вы идете мимо детского сада, с радостью напоминайте ребенку о том, как ему повезло – скоро он тоже сможет сюда ходить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. </a:t>
            </a:r>
            <a:endParaRPr lang="ru-RU" b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6781800" y="2570163"/>
            <a:ext cx="2133600" cy="1544637"/>
          </a:xfrm>
          <a:prstGeom prst="ellipse">
            <a:avLst/>
          </a:prstGeom>
          <a:solidFill>
            <a:srgbClr val="FFFF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/>
            <a:r>
              <a:rPr lang="ru-RU" sz="1000" b="1">
                <a:latin typeface="Times New Roman" pitchFamily="18" charset="0"/>
                <a:cs typeface="Times New Roman" pitchFamily="18" charset="0"/>
              </a:rPr>
              <a:t>Для легкой адаптации в детском саду есть определенный режим дня, который вам, родителям, стоит соблюдать дома.</a:t>
            </a:r>
            <a:endParaRPr lang="ru-RU" sz="1000" b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037263" y="3810000"/>
            <a:ext cx="1735137" cy="1295400"/>
          </a:xfrm>
          <a:prstGeom prst="ellipse">
            <a:avLst/>
          </a:prstGeom>
          <a:solidFill>
            <a:srgbClr val="8064A2">
              <a:lumMod val="20000"/>
              <a:lumOff val="8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/>
            <a:r>
              <a:rPr lang="ru-RU" sz="1000" b="1">
                <a:latin typeface="Times New Roman" pitchFamily="18" charset="0"/>
                <a:cs typeface="Times New Roman" pitchFamily="18" charset="0"/>
              </a:rPr>
              <a:t>Дома режим должен быть примерно одинаковым с детским садом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. </a:t>
            </a:r>
            <a:endParaRPr lang="ru-RU" b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038600" y="3962400"/>
            <a:ext cx="2065338" cy="1436688"/>
          </a:xfrm>
          <a:prstGeom prst="ellipse">
            <a:avLst/>
          </a:prstGeom>
          <a:solidFill>
            <a:srgbClr val="C0504D">
              <a:lumMod val="60000"/>
              <a:lumOff val="4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/>
            <a:r>
              <a:rPr lang="ru-RU" sz="1000" b="1">
                <a:latin typeface="Times New Roman" pitchFamily="18" charset="0"/>
                <a:cs typeface="Times New Roman" pitchFamily="18" charset="0"/>
              </a:rPr>
              <a:t>Если вы привели ребенка в детский сад его необходимо отпустить и доверить воспитателю без долгих расставаний по утрам.</a:t>
            </a:r>
            <a:endParaRPr lang="ru-RU" sz="1000" b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7416" name="Овал 10"/>
          <p:cNvSpPr>
            <a:spLocks noChangeArrowheads="1"/>
          </p:cNvSpPr>
          <p:nvPr/>
        </p:nvSpPr>
        <p:spPr bwMode="auto">
          <a:xfrm>
            <a:off x="2181225" y="4252913"/>
            <a:ext cx="1857375" cy="1219200"/>
          </a:xfrm>
          <a:prstGeom prst="ellipse">
            <a:avLst/>
          </a:prstGeom>
          <a:solidFill>
            <a:srgbClr val="FAC090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000" b="1">
                <a:latin typeface="Times New Roman" pitchFamily="18" charset="0"/>
                <a:cs typeface="Times New Roman" pitchFamily="18" charset="0"/>
              </a:rPr>
              <a:t>Долгие расставания, это долгие слезы и стресс для малыша. </a:t>
            </a:r>
            <a:endParaRPr lang="ru-RU" sz="1000" b="1">
              <a:latin typeface="Calibri" pitchFamily="34" charset="0"/>
              <a:cs typeface="Times New Roman" pitchFamily="18" charset="0"/>
            </a:endParaRPr>
          </a:p>
        </p:txBody>
      </p:sp>
      <p:cxnSp>
        <p:nvCxnSpPr>
          <p:cNvPr id="17417" name="Прямая соединительная линия 11"/>
          <p:cNvCxnSpPr>
            <a:cxnSpLocks noChangeShapeType="1"/>
          </p:cNvCxnSpPr>
          <p:nvPr/>
        </p:nvCxnSpPr>
        <p:spPr bwMode="auto">
          <a:xfrm flipH="1" flipV="1">
            <a:off x="1371600" y="1219200"/>
            <a:ext cx="269875" cy="519113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17418" name="Прямая соединительная линия 13"/>
          <p:cNvCxnSpPr>
            <a:cxnSpLocks noChangeShapeType="1"/>
          </p:cNvCxnSpPr>
          <p:nvPr/>
        </p:nvCxnSpPr>
        <p:spPr bwMode="auto">
          <a:xfrm flipV="1">
            <a:off x="2590800" y="1277938"/>
            <a:ext cx="400050" cy="360362"/>
          </a:xfrm>
          <a:prstGeom prst="line">
            <a:avLst/>
          </a:prstGeom>
          <a:noFill/>
          <a:ln w="38100" algn="ctr">
            <a:solidFill>
              <a:srgbClr val="262626"/>
            </a:solidFill>
            <a:round/>
            <a:headEnd/>
            <a:tailEnd/>
          </a:ln>
        </p:spPr>
      </p:cxnSp>
      <p:sp>
        <p:nvSpPr>
          <p:cNvPr id="25" name="Улыбающееся лицо 24"/>
          <p:cNvSpPr/>
          <p:nvPr/>
        </p:nvSpPr>
        <p:spPr>
          <a:xfrm>
            <a:off x="1219200" y="1479550"/>
            <a:ext cx="1771650" cy="1246188"/>
          </a:xfrm>
          <a:prstGeom prst="smileyFace">
            <a:avLst/>
          </a:prstGeom>
          <a:solidFill>
            <a:srgbClr val="C42A2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>
                <a:solidFill>
                  <a:srgbClr val="FF0000"/>
                </a:solidFill>
              </a:rPr>
              <a:t>Что необходимо вашему ребенку в детском саду. 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338" y="2225675"/>
            <a:ext cx="4071937" cy="4716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5888" y="2787650"/>
            <a:ext cx="129222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86400" y="2667000"/>
            <a:ext cx="1524000" cy="114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56050" y="4194175"/>
            <a:ext cx="1146175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43600" y="3835400"/>
            <a:ext cx="1798638" cy="179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39000" y="1828800"/>
            <a:ext cx="1362075" cy="102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8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85075" y="3124200"/>
            <a:ext cx="1016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33958E-6 L -0.21667 0.42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33" y="210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97317E-6 L -0.22031 0.0372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24" y="18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16146E-6 L -0.4 0.0830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00" y="41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1.24913E-6 L -0.46493 -0.023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247" y="-11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07888E-6 L -0.57448 0.4584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733" y="229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/>
              <a:t>Занятия по развитию речи в группе кратковременного пребывания. </a:t>
            </a:r>
          </a:p>
        </p:txBody>
      </p:sp>
      <p:sp>
        <p:nvSpPr>
          <p:cNvPr id="19458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endParaRPr lang="ru-RU" smtClean="0"/>
          </a:p>
          <a:p>
            <a:pPr marL="0" indent="0">
              <a:buFont typeface="Arial" charset="0"/>
              <a:buNone/>
            </a:pPr>
            <a:endParaRPr lang="ru-RU" smtClean="0"/>
          </a:p>
          <a:p>
            <a:pPr marL="0" indent="0">
              <a:buFont typeface="Arial" charset="0"/>
              <a:buNone/>
            </a:pPr>
            <a:endParaRPr lang="ru-RU" smtClean="0"/>
          </a:p>
          <a:p>
            <a:pPr marL="0" indent="0">
              <a:buFont typeface="Arial" charset="0"/>
              <a:buNone/>
            </a:pPr>
            <a:endParaRPr lang="ru-RU" smtClean="0"/>
          </a:p>
          <a:p>
            <a:pPr marL="0" indent="0">
              <a:buFont typeface="Arial" charset="0"/>
              <a:buNone/>
            </a:pPr>
            <a:r>
              <a:rPr lang="ru-RU" smtClean="0">
                <a:solidFill>
                  <a:srgbClr val="000000"/>
                </a:solidFill>
                <a:hlinkClick r:id="rId2"/>
              </a:rPr>
              <a:t>      </a:t>
            </a:r>
            <a:r>
              <a:rPr lang="en-US" smtClean="0">
                <a:solidFill>
                  <a:srgbClr val="000000"/>
                </a:solidFill>
                <a:hlinkClick r:id="rId2"/>
              </a:rPr>
              <a:t>https://104.tvoysadik.ru/site/pub?id=295</a:t>
            </a:r>
            <a:endParaRPr lang="ru-RU" smtClean="0">
              <a:solidFill>
                <a:srgbClr val="000000"/>
              </a:solidFill>
            </a:endParaRPr>
          </a:p>
          <a:p>
            <a:pPr marL="0" indent="0">
              <a:buFont typeface="Arial" charset="0"/>
              <a:buNone/>
            </a:pPr>
            <a:endParaRPr lang="ru-RU" smtClean="0"/>
          </a:p>
        </p:txBody>
      </p:sp>
      <p:sp>
        <p:nvSpPr>
          <p:cNvPr id="7" name="Стрелка вниз 6"/>
          <p:cNvSpPr/>
          <p:nvPr/>
        </p:nvSpPr>
        <p:spPr>
          <a:xfrm>
            <a:off x="2819400" y="1676400"/>
            <a:ext cx="1665288" cy="2286000"/>
          </a:xfrm>
          <a:prstGeom prst="downArrow">
            <a:avLst/>
          </a:prstGeom>
          <a:solidFill>
            <a:srgbClr val="CC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Группа «Зайчики»</a:t>
            </a:r>
          </a:p>
        </p:txBody>
      </p:sp>
      <p:pic>
        <p:nvPicPr>
          <p:cNvPr id="3074" name="Picture 2" descr="C:\Users\User\Desktop\20200825_13373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09600" y="1447800"/>
            <a:ext cx="2713038" cy="3824288"/>
          </a:xfrm>
        </p:spPr>
      </p:pic>
      <p:pic>
        <p:nvPicPr>
          <p:cNvPr id="2048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81375" y="2605088"/>
            <a:ext cx="2755900" cy="384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 descr="C:\Users\User\Desktop\20200825_13375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07125" y="1447800"/>
            <a:ext cx="2632075" cy="38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Группа кратковременного пребывания «</a:t>
            </a:r>
            <a:r>
              <a:rPr lang="ru-RU" dirty="0" err="1" smtClean="0"/>
              <a:t>Знайки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4098" name="Picture 2" descr="C:\Users\User\Desktop\20200825_14123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95400" y="1676400"/>
            <a:ext cx="2546350" cy="4525963"/>
          </a:xfrm>
        </p:spPr>
      </p:pic>
      <p:pic>
        <p:nvPicPr>
          <p:cNvPr id="4099" name="Picture 3" descr="C:\Users\User\Desktop\20200825_14124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1000" y="1752600"/>
            <a:ext cx="3305175" cy="394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A0000"/>
      </a:hlink>
      <a:folHlink>
        <a:srgbClr val="FAC08F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1152</TotalTime>
  <Words>272</Words>
  <Application>Microsoft Office PowerPoint</Application>
  <PresentationFormat>Экран (4:3)</PresentationFormat>
  <Paragraphs>38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Times New Roman</vt:lpstr>
      <vt:lpstr>Arial</vt:lpstr>
      <vt:lpstr>Calibri</vt:lpstr>
      <vt:lpstr>SkazkaForSerge</vt:lpstr>
      <vt:lpstr>Тема Office</vt:lpstr>
      <vt:lpstr>Тема Office</vt:lpstr>
      <vt:lpstr>Слайд 1</vt:lpstr>
      <vt:lpstr>  Цель: познакомить родителей с условиями адаптации и с поступлением детей в детский сад. </vt:lpstr>
      <vt:lpstr>Слайд 3</vt:lpstr>
      <vt:lpstr>Слайд 4</vt:lpstr>
      <vt:lpstr>Слайд 5</vt:lpstr>
      <vt:lpstr>Что необходимо вашему ребенку в детском саду. </vt:lpstr>
      <vt:lpstr>Занятия по развитию речи в группе кратковременного пребывания. </vt:lpstr>
      <vt:lpstr>Группа «Зайчики»</vt:lpstr>
      <vt:lpstr>Группа кратковременного пребывания «Знайки»</vt:lpstr>
      <vt:lpstr>Группа «Птички»</vt:lpstr>
      <vt:lpstr>Группа « Фантазеры»</vt:lpstr>
      <vt:lpstr>Группа « Пчелки»»</vt:lpstr>
      <vt:lpstr>Слайд 13</vt:lpstr>
      <vt:lpstr>Слайд 14</vt:lpstr>
    </vt:vector>
  </TitlesOfParts>
  <Company>МАОУ лицей №21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Сказочные</dc:title>
  <dc:creator>Ранько Елена</dc:creator>
  <cp:lastModifiedBy>Job</cp:lastModifiedBy>
  <cp:revision>83</cp:revision>
  <dcterms:created xsi:type="dcterms:W3CDTF">2015-04-19T15:51:03Z</dcterms:created>
  <dcterms:modified xsi:type="dcterms:W3CDTF">2020-08-27T09:06:29Z</dcterms:modified>
</cp:coreProperties>
</file>