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4" r:id="rId5"/>
    <p:sldId id="265" r:id="rId6"/>
    <p:sldId id="269" r:id="rId7"/>
    <p:sldId id="266" r:id="rId8"/>
    <p:sldId id="267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btube.ru/upload/video/thumbs/medium/2013/05/22/bb25ecb13d13fbe097daadd752b276c1.jp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sides.ru/big/item_5807.jpg" TargetMode="External"/><Relationship Id="rId5" Type="http://schemas.openxmlformats.org/officeDocument/2006/relationships/hyperlink" Target="http://hicarus.ru/photo/b2/b23c356d0020a4690f8cee97234d1213.jpg" TargetMode="External"/><Relationship Id="rId4" Type="http://schemas.openxmlformats.org/officeDocument/2006/relationships/hyperlink" Target="https://www.smartytoys.ru/images/store/2348_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10825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Развитие элементарных математических представлений</a:t>
            </a:r>
            <a:b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НОД №11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75248"/>
            <a:ext cx="6400800" cy="1008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«На складе»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44522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Кондратьева Е.М.</a:t>
            </a:r>
          </a:p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Воспитатель МАДОУ ЦРР </a:t>
            </a:r>
            <a:r>
              <a:rPr lang="ru-RU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детский сад №104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46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201622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Образовательно-развивающая задача: </a:t>
            </a:r>
            <a:r>
              <a:rPr lang="ru-RU" sz="2400" dirty="0" smtClean="0">
                <a:solidFill>
                  <a:prstClr val="black"/>
                </a:solidFill>
              </a:rPr>
              <a:t>освоение действий использования условной меры при сравнении предметов по величине.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875248"/>
            <a:ext cx="7560840" cy="1921904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</a:rPr>
              <a:t>Педагогическая задача: </a:t>
            </a:r>
            <a:r>
              <a:rPr lang="ru-RU" sz="2400" dirty="0">
                <a:solidFill>
                  <a:prstClr val="black"/>
                </a:solidFill>
              </a:rPr>
              <a:t>создание ситуации необходимости использования условной меры при сравнении предметов по величине, побуждение детей к использованию условной меры (мерки).</a:t>
            </a:r>
            <a:endParaRPr lang="ru-RU" sz="2400" dirty="0">
              <a:solidFill>
                <a:srgbClr val="8064A2">
                  <a:lumMod val="75000"/>
                </a:srgb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92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3" b="3122"/>
          <a:stretch/>
        </p:blipFill>
        <p:spPr bwMode="auto">
          <a:xfrm>
            <a:off x="493052" y="1132046"/>
            <a:ext cx="8165504" cy="57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67" t="22700" r="32727" b="17475"/>
          <a:stretch/>
        </p:blipFill>
        <p:spPr bwMode="auto">
          <a:xfrm>
            <a:off x="1404346" y="4149080"/>
            <a:ext cx="2105980" cy="2327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115616" y="-27708"/>
            <a:ext cx="7776864" cy="3334680"/>
            <a:chOff x="1564400" y="-186778"/>
            <a:chExt cx="5704352" cy="2724619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8"/>
              <a:ext cx="5704352" cy="2724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76184" y="-4584"/>
              <a:ext cx="5306678" cy="188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Воспитатель: «Ребята, а пойдемте к </a:t>
              </a:r>
              <a:r>
                <a:rPr lang="ru-RU" sz="1600" b="1" dirty="0" err="1" smtClean="0">
                  <a:solidFill>
                    <a:schemeClr val="bg1"/>
                  </a:solidFill>
                </a:rPr>
                <a:t>Смешарикам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 в гости. </a:t>
              </a: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Встанем на ножки и произнесем волшебные слова: «Покружились, повертелись и у </a:t>
              </a:r>
              <a:r>
                <a:rPr lang="ru-RU" sz="1600" b="1" dirty="0" err="1" smtClean="0">
                  <a:solidFill>
                    <a:schemeClr val="bg1"/>
                  </a:solidFill>
                </a:rPr>
                <a:t>Смешариков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 очутились» . Ребята, что же здесь происходит?»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Кар-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Карыч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«Уважаемые жители, мы собрались сегодня вместе, чтобы начать строительство в нашем городе. </a:t>
              </a:r>
            </a:p>
            <a:p>
              <a:pPr algn="ctr"/>
              <a:r>
                <a:rPr lang="ru-RU" sz="1600" b="1" dirty="0" err="1" smtClean="0">
                  <a:solidFill>
                    <a:srgbClr val="FFFF00"/>
                  </a:solidFill>
                </a:rPr>
                <a:t>Бараш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«Из чего же мы будем строить?»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Кар-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Карыч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«На </a:t>
              </a:r>
              <a:r>
                <a:rPr lang="ru-RU" sz="1600" b="1" dirty="0">
                  <a:solidFill>
                    <a:srgbClr val="FFFF00"/>
                  </a:solidFill>
                </a:rPr>
                <a:t>складе очень много строительных 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материалов. </a:t>
              </a:r>
            </a:p>
            <a:p>
              <a:pPr algn="ctr"/>
              <a:r>
                <a:rPr lang="ru-RU" sz="16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, ты сходишь в гараж , возьмешь грузовую машину и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съездишь за ними».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1205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49"/>
            <a:ext cx="9144000" cy="58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8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636068" y="4172524"/>
            <a:ext cx="3312368" cy="980728"/>
            <a:chOff x="1564400" y="-95140"/>
            <a:chExt cx="5554521" cy="232084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95140"/>
              <a:ext cx="5554521" cy="232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929050" y="146456"/>
              <a:ext cx="5040559" cy="99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Вот на этой грузовой машине я и поеду на склад.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1" t="20312" r="3804" b="16572"/>
          <a:stretch/>
        </p:blipFill>
        <p:spPr bwMode="auto">
          <a:xfrm>
            <a:off x="4941849" y="4662888"/>
            <a:ext cx="4176464" cy="201559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15" t="6218" r="23822"/>
          <a:stretch/>
        </p:blipFill>
        <p:spPr bwMode="auto">
          <a:xfrm>
            <a:off x="1343891" y="4878184"/>
            <a:ext cx="1136072" cy="198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727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868 0.05387 L 0.54306 -0.08324 " pathEditMode="relative" rAng="0" ptsTypes="AA">
                                      <p:cBhvr>
                                        <p:cTn id="21" dur="2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87" y="-6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33333E-6 L -1.05538 0.0210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78" y="104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4305 -0.08324 L -0.4257 -0.072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38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49"/>
            <a:ext cx="9144000" cy="58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2843" y="26031"/>
            <a:ext cx="9118313" cy="2911234"/>
            <a:chOff x="1564400" y="-95139"/>
            <a:chExt cx="5554521" cy="2225437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95139"/>
              <a:ext cx="5554521" cy="22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929049" y="146456"/>
              <a:ext cx="5040559" cy="1717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400" b="1" dirty="0" smtClean="0">
                  <a:solidFill>
                    <a:srgbClr val="FFFF00"/>
                  </a:solidFill>
                </a:rPr>
                <a:t>: «Вот я и приехал. </a:t>
              </a:r>
              <a:r>
                <a:rPr lang="ru-RU" sz="1400" b="1" dirty="0" err="1" smtClean="0">
                  <a:solidFill>
                    <a:srgbClr val="FFFF00"/>
                  </a:solidFill>
                </a:rPr>
                <a:t>Лосяш</a:t>
              </a:r>
              <a:r>
                <a:rPr lang="ru-RU" sz="1400" b="1" dirty="0" smtClean="0">
                  <a:solidFill>
                    <a:srgbClr val="FFFF00"/>
                  </a:solidFill>
                </a:rPr>
                <a:t>, какие нужно грузить строительные материалы?»</a:t>
              </a:r>
            </a:p>
            <a:p>
              <a:pPr algn="ctr"/>
              <a:r>
                <a:rPr lang="ru-RU" sz="1400" b="1" dirty="0" err="1" smtClean="0">
                  <a:solidFill>
                    <a:srgbClr val="FFFF00"/>
                  </a:solidFill>
                </a:rPr>
                <a:t>Лосяш</a:t>
              </a:r>
              <a:r>
                <a:rPr lang="ru-RU" sz="1400" b="1" dirty="0" smtClean="0">
                  <a:solidFill>
                    <a:srgbClr val="FFFF00"/>
                  </a:solidFill>
                </a:rPr>
                <a:t>: «Строительные материалы можно погрузить только те, которые полностью войдут в кузов грузовика. Если строительные материалы не входят в кузов, торчат из него, то машину остановит  полицейский и вернет на склад».</a:t>
              </a:r>
            </a:p>
            <a:p>
              <a:pPr algn="ctr"/>
              <a:r>
                <a:rPr lang="ru-RU" sz="14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400" b="1" dirty="0" smtClean="0">
                  <a:solidFill>
                    <a:srgbClr val="FFFF00"/>
                  </a:solidFill>
                </a:rPr>
                <a:t>: «А какие материалы я могу сложить в машину? Ребята помогите. Я один не справлюсь. Что нужно сделать, со строительными материалами, чтобы 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</a:rPr>
                <a:t>узнать влезут они в кузов машины или нет?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</a:rPr>
                <a:t> Правильно измерить. 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</a:rPr>
                <a:t>Сначала измеряем кузов машины , затем строительные материалы.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</a:rPr>
                <a:t>(жми на </a:t>
              </a:r>
              <a:r>
                <a:rPr lang="ru-RU" sz="1400" b="1" dirty="0" err="1" smtClean="0">
                  <a:solidFill>
                    <a:srgbClr val="FF0000"/>
                  </a:solidFill>
                </a:rPr>
                <a:t>ст.детали</a:t>
              </a:r>
              <a:r>
                <a:rPr lang="ru-RU" sz="1400" b="1" dirty="0" smtClean="0">
                  <a:solidFill>
                    <a:srgbClr val="FF0000"/>
                  </a:solidFill>
                </a:rPr>
                <a:t> два раза)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1" t="20312" r="3804" b="16572"/>
          <a:stretch/>
        </p:blipFill>
        <p:spPr bwMode="auto">
          <a:xfrm>
            <a:off x="4941849" y="2686923"/>
            <a:ext cx="4176464" cy="201559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15" t="6218" r="23822"/>
          <a:stretch/>
        </p:blipFill>
        <p:spPr bwMode="auto">
          <a:xfrm>
            <a:off x="6660232" y="2108488"/>
            <a:ext cx="1136072" cy="198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285" y="2589171"/>
            <a:ext cx="1256463" cy="167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37747" y="4907588"/>
            <a:ext cx="288032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43328" y="5865928"/>
            <a:ext cx="2481004" cy="212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8154" y="4602887"/>
            <a:ext cx="1656184" cy="10677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006" y="6381390"/>
            <a:ext cx="4320480" cy="2880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4378" y="4838129"/>
            <a:ext cx="1944216" cy="47461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6006" y="5444451"/>
            <a:ext cx="1218498" cy="7200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40162" y="5554353"/>
            <a:ext cx="4248472" cy="11260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3331772"/>
            <a:ext cx="2305236" cy="4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006" y="6628915"/>
            <a:ext cx="2335213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491" y="5279410"/>
            <a:ext cx="2335213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7747" y="5444451"/>
            <a:ext cx="2335213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098" y="6628915"/>
            <a:ext cx="2335213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3328" y="6062750"/>
            <a:ext cx="2335213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8154" y="5670686"/>
            <a:ext cx="2335213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005" y="6154491"/>
            <a:ext cx="2335213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06" y="5008763"/>
            <a:ext cx="2335213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506" y="4205049"/>
            <a:ext cx="792088" cy="7972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65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-7.40741E-7 L -0.52673 0.103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37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5 -0.00879 L 0.69791 -0.2430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49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56285 -0.366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42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35018 -0.3048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186 L 0.69913 -0.418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81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5" grpId="1" animBg="1"/>
      <p:bldP spid="6" grpId="0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868"/>
            <a:ext cx="9144000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1844824"/>
            <a:ext cx="4572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800" b="1" dirty="0">
                <a:solidFill>
                  <a:srgbClr val="444444"/>
                </a:solidFill>
                <a:latin typeface="arial"/>
              </a:rPr>
              <a:t>Физкультминутка Профессии</a:t>
            </a:r>
          </a:p>
          <a:p>
            <a:pPr fontAlgn="base"/>
            <a:r>
              <a:rPr lang="ru-RU" dirty="0">
                <a:solidFill>
                  <a:srgbClr val="444444"/>
                </a:solidFill>
                <a:latin typeface="arial"/>
              </a:rPr>
              <a:t>Повар варит кашу. (Имитация с вращением кистей рук)</a:t>
            </a:r>
            <a:br>
              <a:rPr lang="ru-RU" dirty="0">
                <a:solidFill>
                  <a:srgbClr val="444444"/>
                </a:solidFill>
                <a:latin typeface="arial"/>
              </a:rPr>
            </a:br>
            <a:r>
              <a:rPr lang="ru-RU" dirty="0">
                <a:solidFill>
                  <a:srgbClr val="444444"/>
                </a:solidFill>
                <a:latin typeface="arial"/>
              </a:rPr>
              <a:t>Плащ портниха шьет.  (Махи руками)</a:t>
            </a:r>
            <a:br>
              <a:rPr lang="ru-RU" dirty="0">
                <a:solidFill>
                  <a:srgbClr val="444444"/>
                </a:solidFill>
                <a:latin typeface="arial"/>
              </a:rPr>
            </a:br>
            <a:r>
              <a:rPr lang="ru-RU" dirty="0">
                <a:solidFill>
                  <a:srgbClr val="444444"/>
                </a:solidFill>
                <a:latin typeface="arial"/>
              </a:rPr>
              <a:t>Доктор лечит Машу.   (Открыть и закрыть ротик, высунув язычок)</a:t>
            </a:r>
            <a:br>
              <a:rPr lang="ru-RU" dirty="0">
                <a:solidFill>
                  <a:srgbClr val="444444"/>
                </a:solidFill>
                <a:latin typeface="arial"/>
              </a:rPr>
            </a:br>
            <a:r>
              <a:rPr lang="ru-RU" dirty="0">
                <a:solidFill>
                  <a:srgbClr val="444444"/>
                </a:solidFill>
                <a:latin typeface="arial"/>
              </a:rPr>
              <a:t>Сталь кузнец кует. (Хлопки)</a:t>
            </a:r>
            <a:br>
              <a:rPr lang="ru-RU" dirty="0">
                <a:solidFill>
                  <a:srgbClr val="444444"/>
                </a:solidFill>
                <a:latin typeface="arial"/>
              </a:rPr>
            </a:br>
            <a:r>
              <a:rPr lang="ru-RU" dirty="0">
                <a:solidFill>
                  <a:srgbClr val="444444"/>
                </a:solidFill>
                <a:latin typeface="arial"/>
              </a:rPr>
              <a:t>Дровосеки рубят.  (Махи с наклонами )</a:t>
            </a:r>
            <a:br>
              <a:rPr lang="ru-RU" dirty="0">
                <a:solidFill>
                  <a:srgbClr val="444444"/>
                </a:solidFill>
                <a:latin typeface="arial"/>
              </a:rPr>
            </a:br>
            <a:r>
              <a:rPr lang="ru-RU" dirty="0">
                <a:solidFill>
                  <a:srgbClr val="444444"/>
                </a:solidFill>
                <a:latin typeface="arial"/>
              </a:rPr>
              <a:t>Строят мастера. (Имитация с прыжками вверх)</a:t>
            </a:r>
            <a:br>
              <a:rPr lang="ru-RU" dirty="0">
                <a:solidFill>
                  <a:srgbClr val="444444"/>
                </a:solidFill>
                <a:latin typeface="arial"/>
              </a:rPr>
            </a:br>
            <a:r>
              <a:rPr lang="ru-RU" dirty="0">
                <a:solidFill>
                  <a:srgbClr val="444444"/>
                </a:solidFill>
                <a:latin typeface="arial"/>
              </a:rPr>
              <a:t>Что же делать будет,  </a:t>
            </a:r>
            <a:endParaRPr lang="ru-RU" dirty="0" smtClean="0">
              <a:solidFill>
                <a:srgbClr val="444444"/>
              </a:solidFill>
              <a:latin typeface="arial"/>
            </a:endParaRPr>
          </a:p>
          <a:p>
            <a:pPr fontAlgn="base"/>
            <a:r>
              <a:rPr lang="ru-RU" dirty="0" smtClean="0">
                <a:solidFill>
                  <a:srgbClr val="444444"/>
                </a:solidFill>
                <a:latin typeface="arial"/>
              </a:rPr>
              <a:t>Наша </a:t>
            </a:r>
            <a:r>
              <a:rPr lang="ru-RU" dirty="0">
                <a:solidFill>
                  <a:srgbClr val="444444"/>
                </a:solidFill>
                <a:latin typeface="arial"/>
              </a:rPr>
              <a:t>детвора</a:t>
            </a:r>
            <a:r>
              <a:rPr lang="ru-RU" dirty="0" smtClean="0">
                <a:solidFill>
                  <a:srgbClr val="444444"/>
                </a:solidFill>
                <a:latin typeface="arial"/>
              </a:rPr>
              <a:t>?</a:t>
            </a:r>
            <a:r>
              <a:rPr lang="ru-RU" dirty="0">
                <a:solidFill>
                  <a:srgbClr val="444444"/>
                </a:solidFill>
                <a:latin typeface="arial"/>
              </a:rPr>
              <a:t> (Поднимание плеч</a:t>
            </a:r>
            <a:r>
              <a:rPr lang="ru-RU" dirty="0" smtClean="0">
                <a:solidFill>
                  <a:srgbClr val="444444"/>
                </a:solidFill>
                <a:latin typeface="arial"/>
              </a:rPr>
              <a:t>).</a:t>
            </a:r>
          </a:p>
          <a:p>
            <a:pPr fontAlgn="base"/>
            <a:r>
              <a:rPr lang="ru-RU" b="1" dirty="0" err="1" smtClean="0">
                <a:solidFill>
                  <a:srgbClr val="444444"/>
                </a:solidFill>
                <a:latin typeface="arial"/>
              </a:rPr>
              <a:t>Крош</a:t>
            </a:r>
            <a:r>
              <a:rPr lang="ru-RU" b="1" dirty="0" smtClean="0">
                <a:solidFill>
                  <a:srgbClr val="444444"/>
                </a:solidFill>
                <a:latin typeface="arial"/>
              </a:rPr>
              <a:t>:</a:t>
            </a:r>
            <a:r>
              <a:rPr lang="ru-RU" dirty="0" smtClean="0">
                <a:solidFill>
                  <a:srgbClr val="444444"/>
                </a:solidFill>
                <a:latin typeface="arial"/>
              </a:rPr>
              <a:t> «А наша детвора поможет погрузить строительные материалы во вторую машину».</a:t>
            </a:r>
            <a:r>
              <a:rPr lang="ru-RU" dirty="0">
                <a:solidFill>
                  <a:srgbClr val="444444"/>
                </a:solidFill>
                <a:latin typeface="arial"/>
              </a:rPr>
              <a:t/>
            </a:r>
            <a:br>
              <a:rPr lang="ru-RU" dirty="0">
                <a:solidFill>
                  <a:srgbClr val="444444"/>
                </a:solidFill>
                <a:latin typeface="arial"/>
              </a:rPr>
            </a:br>
            <a:endParaRPr lang="ru-RU" b="0" i="0" dirty="0">
              <a:solidFill>
                <a:srgbClr val="444444"/>
              </a:solidFill>
              <a:effectLst/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3815"/>
            <a:ext cx="2808312" cy="49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596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49"/>
            <a:ext cx="9144000" cy="58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2843" y="26031"/>
            <a:ext cx="4727319" cy="1509307"/>
            <a:chOff x="1564400" y="-95139"/>
            <a:chExt cx="2879699" cy="1153761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95139"/>
              <a:ext cx="2879699" cy="1153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850188" y="70012"/>
              <a:ext cx="2397070" cy="82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Вот моя другая машина. Давайте проверим, поместятся ли в ее кузове остальные строительные материалы.</a:t>
              </a:r>
              <a:endParaRPr lang="en-US" sz="1600" b="1" dirty="0" smtClean="0">
                <a:solidFill>
                  <a:srgbClr val="FFFF00"/>
                </a:solidFill>
              </a:endParaRPr>
            </a:p>
            <a:p>
              <a:pPr algn="ctr"/>
              <a:endParaRPr lang="ru-RU" sz="1600" b="1" dirty="0" smtClean="0">
                <a:solidFill>
                  <a:srgbClr val="FFFF00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15" t="6218" r="23822"/>
          <a:stretch/>
        </p:blipFill>
        <p:spPr bwMode="auto">
          <a:xfrm>
            <a:off x="433055" y="2708920"/>
            <a:ext cx="1136072" cy="198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28800"/>
            <a:ext cx="6557714" cy="28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233958" y="2484460"/>
            <a:ext cx="4514505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2" y="5302255"/>
            <a:ext cx="453548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10" y="5120231"/>
            <a:ext cx="453548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09" y="6525406"/>
            <a:ext cx="453548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445" y="6685305"/>
            <a:ext cx="453548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40162" y="5554353"/>
            <a:ext cx="4248472" cy="11260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427514" y="4726191"/>
            <a:ext cx="288032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3110" y="6237374"/>
            <a:ext cx="4320480" cy="2880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3110" y="4908215"/>
            <a:ext cx="2481004" cy="212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80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45174 -0.608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05381 -0.6229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3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125 -0.4094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45017 -0.4094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2" grpId="1" animBg="1"/>
      <p:bldP spid="2" grpId="0" animBg="1"/>
      <p:bldP spid="2" grpId="1" animBg="1"/>
      <p:bldP spid="6" grpId="0" animBg="1"/>
      <p:bldP spid="6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67" t="22700" r="32727" b="17475"/>
          <a:stretch/>
        </p:blipFill>
        <p:spPr bwMode="auto">
          <a:xfrm>
            <a:off x="1432946" y="2143445"/>
            <a:ext cx="2105980" cy="2327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115616" y="-27708"/>
            <a:ext cx="4608512" cy="2171153"/>
            <a:chOff x="1564400" y="-186778"/>
            <a:chExt cx="3380357" cy="1614589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8"/>
              <a:ext cx="3380357" cy="1614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889125" y="-43222"/>
              <a:ext cx="2653339" cy="128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Кар-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Карыч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Строительные материалы доставлены, но того недостаточно.  Вот машина, помогите привезти еще. </a:t>
              </a:r>
            </a:p>
            <a:p>
              <a:pPr algn="ctr"/>
              <a:endParaRPr lang="ru-RU" sz="1600" b="1" dirty="0">
                <a:solidFill>
                  <a:srgbClr val="FFFF00"/>
                </a:solidFill>
              </a:endParaRP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Спасибо за помощь. Приходите к нам еще. Пока.</a:t>
              </a: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444" y="5587849"/>
            <a:ext cx="43592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9811" y="4915590"/>
            <a:ext cx="13287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936" y="5543562"/>
            <a:ext cx="1762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698" y="4942766"/>
            <a:ext cx="9017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98937"/>
            <a:ext cx="29876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5777">
            <a:off x="4661614" y="4907451"/>
            <a:ext cx="2590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6129">
            <a:off x="4585834" y="4508900"/>
            <a:ext cx="443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197">
            <a:off x="6925155" y="4726480"/>
            <a:ext cx="20542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226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760"/>
            <a:ext cx="9162791" cy="68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95" y="14847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rbtube.ru/upload/video/thumbs/medium/2013/05/22/bb25ecb13d13fbe097daadd752b276c1.jpg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www.smartytoys.ru/images/store/2348_2.jpg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hicarus.ru/photo/b2/b23c356d0020a4690f8cee97234d1213.jpg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www.artsides.ru/big/item_5807.jpg</a:t>
            </a:r>
            <a:endParaRPr lang="en-US" sz="1600" dirty="0" smtClean="0"/>
          </a:p>
          <a:p>
            <a:pPr marL="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97051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336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Развитие элементарных математических представлений НОД №11</vt:lpstr>
      <vt:lpstr>Образовательно-развивающая задача: освоение действий использования условной меры при сравнении предметов по величине.</vt:lpstr>
      <vt:lpstr>Слайд 3</vt:lpstr>
      <vt:lpstr>Слайд 4</vt:lpstr>
      <vt:lpstr>Слайд 5</vt:lpstr>
      <vt:lpstr>Слайд 6</vt:lpstr>
      <vt:lpstr>Слайд 7</vt:lpstr>
      <vt:lpstr>Слайд 8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элементарных математических представлений НОД №1</dc:title>
  <dc:creator>1</dc:creator>
  <cp:lastModifiedBy>Elena</cp:lastModifiedBy>
  <cp:revision>132</cp:revision>
  <dcterms:created xsi:type="dcterms:W3CDTF">2017-10-18T15:47:50Z</dcterms:created>
  <dcterms:modified xsi:type="dcterms:W3CDTF">2020-10-16T05:46:07Z</dcterms:modified>
</cp:coreProperties>
</file>