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5" autoAdjust="0"/>
    <p:restoredTop sz="94660"/>
  </p:normalViewPr>
  <p:slideViewPr>
    <p:cSldViewPr>
      <p:cViewPr varScale="1">
        <p:scale>
          <a:sx n="69" d="100"/>
          <a:sy n="69" d="100"/>
        </p:scale>
        <p:origin x="5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"/>
            <a:ext cx="9131120" cy="68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2474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Развитие элементарных математических представлений</a:t>
            </a:r>
          </a:p>
          <a:p>
            <a:pPr algn="ctr"/>
            <a:r>
              <a:rPr lang="ru-RU" sz="2000" b="1" i="1">
                <a:solidFill>
                  <a:srgbClr val="002060"/>
                </a:solidFill>
              </a:rPr>
              <a:t>НОД №15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68559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Соревнования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479715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Кондратьева Е.М.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Воспитатель МАДОУ ЦРР детский сад №104</a:t>
            </a:r>
          </a:p>
        </p:txBody>
      </p:sp>
    </p:spTree>
    <p:extLst>
      <p:ext uri="{BB962C8B-B14F-4D97-AF65-F5344CB8AC3E}">
        <p14:creationId xmlns:p14="http://schemas.microsoft.com/office/powerpoint/2010/main" val="39961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8111" y="105273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освоение детьми построения физических моделей типа числовой оси. Закрепления действий пересчета чисел до десяти.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78904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создание условий для построения моделей количественных отношений (в виде групп заместителей, расположенных по принципу взаимно однозначного соответствия), используемых для сравнения двух множеств предметов.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752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748871" y="-6216"/>
            <a:ext cx="5400600" cy="3147184"/>
          </a:xfrm>
          <a:prstGeom prst="cloudCallout">
            <a:avLst>
              <a:gd name="adj1" fmla="val -66481"/>
              <a:gd name="adj2" fmla="val 739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899" y="379244"/>
            <a:ext cx="4531541" cy="237626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Здравствуйте ребята. Я вас приглашаю на соревнования среди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Фиксиков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. Вы готовы?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(ответы детей) Тогда давайте построимся в шеренгу и рассчитаемся на «первый-второй-третий»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(дети встают в шеренгу, рассчитываются)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Первые – шаг вперед, вторые – два шага вперёд (дети выполняют команды). Внимание: первые занимают места в первом ряду, вторые – во втором ряду, третьи – в третьем ряду.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707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115616" y="260648"/>
            <a:ext cx="4392488" cy="1440160"/>
          </a:xfrm>
          <a:prstGeom prst="cloudCallout">
            <a:avLst>
              <a:gd name="adj1" fmla="val 73675"/>
              <a:gd name="adj2" fmla="val 80425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675919" cy="26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C897E-6BA6-4A05-9552-4A5A10790085}"/>
              </a:ext>
            </a:extLst>
          </p:cNvPr>
          <p:cNvSpPr txBox="1"/>
          <p:nvPr/>
        </p:nvSpPr>
        <p:spPr>
          <a:xfrm>
            <a:off x="1856385" y="372525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 принимают участие: Симка (жми мышкой),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Файер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Шпуля, Верта, Игрек. Тот кто прыгнет дальше всех, тот и станет победителем.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5BEB8C-F7F0-4F0B-ADC4-52B97FB8C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55574"/>
            <a:ext cx="1566808" cy="213378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59FB23-CB71-47DB-B21B-1C1C0298B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186" y="2276872"/>
            <a:ext cx="1079086" cy="17375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3B3BCDE-8B22-4B26-B1A6-2D02E94A6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266283"/>
            <a:ext cx="1036410" cy="18960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14EDAF-43A0-40F1-B536-B4A0EFD37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4010519"/>
            <a:ext cx="1079086" cy="195088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E353E0A-72D7-4E59-A5AD-CE2121C4C5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596" t="5468" r="24447"/>
          <a:stretch/>
        </p:blipFill>
        <p:spPr>
          <a:xfrm>
            <a:off x="6867626" y="4206181"/>
            <a:ext cx="127877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9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98478"/>
            <a:ext cx="1557091" cy="155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того, чтобы узнать , чей прыжок дальше, длину каждого прыжка нужно отметить. Для этого от начала числовой оси отмечается  прыжок и делается отметка, около которой ставится первая буква имени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Фиксика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Победит тот, чья отметка будет дальше всех от начала числовой оси. Стрелка на оси показывает, в какую сторону будет увеличиваться длина прыжка.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Кто будет первый прыгать? (жми мышкой на букву)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27BA72-B6FC-49CF-97E1-82CA61D78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00" b="20801"/>
          <a:stretch/>
        </p:blipFill>
        <p:spPr>
          <a:xfrm>
            <a:off x="-56897" y="3891474"/>
            <a:ext cx="8784468" cy="6480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70C9AE-4AEF-47F3-9FD6-287CF8821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259079"/>
            <a:ext cx="907608" cy="12360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8699C0-2531-47F3-88CE-5BF34010B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5276118"/>
            <a:ext cx="675650" cy="12360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434A03D-9782-4DFE-8032-0FA8D5069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5259079"/>
            <a:ext cx="683687" cy="12360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195B2C-ED8F-4FCF-BD92-8A4F77D03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4013" y="5394269"/>
            <a:ext cx="683687" cy="110085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2B2C809-382D-4D11-8E1C-134CB3EBA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7179" y="5258063"/>
            <a:ext cx="781103" cy="1237058"/>
          </a:xfrm>
          <a:prstGeom prst="rect">
            <a:avLst/>
          </a:prstGeom>
        </p:spPr>
      </p:pic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F83324C9-BBEF-4319-A504-15904364A629}"/>
              </a:ext>
            </a:extLst>
          </p:cNvPr>
          <p:cNvSpPr/>
          <p:nvPr/>
        </p:nvSpPr>
        <p:spPr>
          <a:xfrm>
            <a:off x="195943" y="2761860"/>
            <a:ext cx="2286000" cy="1371602"/>
          </a:xfrm>
          <a:custGeom>
            <a:avLst/>
            <a:gdLst>
              <a:gd name="connsiteX0" fmla="*/ 0 w 2286000"/>
              <a:gd name="connsiteY0" fmla="*/ 1362271 h 1371602"/>
              <a:gd name="connsiteX1" fmla="*/ 1156996 w 2286000"/>
              <a:gd name="connsiteY1" fmla="*/ 2 h 1371602"/>
              <a:gd name="connsiteX2" fmla="*/ 2286000 w 2286000"/>
              <a:gd name="connsiteY2" fmla="*/ 1371602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371602">
                <a:moveTo>
                  <a:pt x="0" y="1362271"/>
                </a:moveTo>
                <a:cubicBezTo>
                  <a:pt x="387998" y="680359"/>
                  <a:pt x="775996" y="-1553"/>
                  <a:pt x="1156996" y="2"/>
                </a:cubicBezTo>
                <a:cubicBezTo>
                  <a:pt x="1537996" y="1557"/>
                  <a:pt x="1911998" y="686579"/>
                  <a:pt x="2286000" y="1371602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E06AC469-8703-40C2-B86C-95E52B307032}"/>
              </a:ext>
            </a:extLst>
          </p:cNvPr>
          <p:cNvSpPr/>
          <p:nvPr/>
        </p:nvSpPr>
        <p:spPr>
          <a:xfrm>
            <a:off x="186612" y="2435286"/>
            <a:ext cx="3041780" cy="1698175"/>
          </a:xfrm>
          <a:custGeom>
            <a:avLst/>
            <a:gdLst>
              <a:gd name="connsiteX0" fmla="*/ 0 w 3041780"/>
              <a:gd name="connsiteY0" fmla="*/ 1698175 h 1698175"/>
              <a:gd name="connsiteX1" fmla="*/ 1623527 w 3041780"/>
              <a:gd name="connsiteY1" fmla="*/ 4 h 1698175"/>
              <a:gd name="connsiteX2" fmla="*/ 3041780 w 3041780"/>
              <a:gd name="connsiteY2" fmla="*/ 1679514 h 1698175"/>
              <a:gd name="connsiteX3" fmla="*/ 3041780 w 3041780"/>
              <a:gd name="connsiteY3" fmla="*/ 1679514 h 169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780" h="1698175">
                <a:moveTo>
                  <a:pt x="0" y="1698175"/>
                </a:moveTo>
                <a:cubicBezTo>
                  <a:pt x="558282" y="850644"/>
                  <a:pt x="1116564" y="3114"/>
                  <a:pt x="1623527" y="4"/>
                </a:cubicBezTo>
                <a:cubicBezTo>
                  <a:pt x="2130490" y="-3106"/>
                  <a:pt x="3041780" y="1679514"/>
                  <a:pt x="3041780" y="1679514"/>
                </a:cubicBezTo>
                <a:lnTo>
                  <a:pt x="3041780" y="167951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FE691754-8D84-46FA-955A-E6D52AE2CFBD}"/>
              </a:ext>
            </a:extLst>
          </p:cNvPr>
          <p:cNvSpPr/>
          <p:nvPr/>
        </p:nvSpPr>
        <p:spPr>
          <a:xfrm>
            <a:off x="186612" y="2136703"/>
            <a:ext cx="4581331" cy="1987428"/>
          </a:xfrm>
          <a:custGeom>
            <a:avLst/>
            <a:gdLst>
              <a:gd name="connsiteX0" fmla="*/ 0 w 4581331"/>
              <a:gd name="connsiteY0" fmla="*/ 1987428 h 1987428"/>
              <a:gd name="connsiteX1" fmla="*/ 2230017 w 4581331"/>
              <a:gd name="connsiteY1" fmla="*/ 7 h 1987428"/>
              <a:gd name="connsiteX2" fmla="*/ 4581331 w 4581331"/>
              <a:gd name="connsiteY2" fmla="*/ 1968766 h 198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1331" h="1987428">
                <a:moveTo>
                  <a:pt x="0" y="1987428"/>
                </a:moveTo>
                <a:cubicBezTo>
                  <a:pt x="733231" y="995272"/>
                  <a:pt x="1466462" y="3117"/>
                  <a:pt x="2230017" y="7"/>
                </a:cubicBezTo>
                <a:cubicBezTo>
                  <a:pt x="2993572" y="-3103"/>
                  <a:pt x="3787451" y="982831"/>
                  <a:pt x="4581331" y="1968766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7C7BF71D-AFB2-4C13-A79A-DFD65F72A82C}"/>
              </a:ext>
            </a:extLst>
          </p:cNvPr>
          <p:cNvSpPr/>
          <p:nvPr/>
        </p:nvSpPr>
        <p:spPr>
          <a:xfrm>
            <a:off x="195943" y="1838130"/>
            <a:ext cx="6083559" cy="2295331"/>
          </a:xfrm>
          <a:custGeom>
            <a:avLst/>
            <a:gdLst>
              <a:gd name="connsiteX0" fmla="*/ 0 w 6083559"/>
              <a:gd name="connsiteY0" fmla="*/ 2286001 h 2295331"/>
              <a:gd name="connsiteX1" fmla="*/ 3004457 w 6083559"/>
              <a:gd name="connsiteY1" fmla="*/ 1 h 2295331"/>
              <a:gd name="connsiteX2" fmla="*/ 6083559 w 6083559"/>
              <a:gd name="connsiteY2" fmla="*/ 2295331 h 2295331"/>
              <a:gd name="connsiteX3" fmla="*/ 6083559 w 6083559"/>
              <a:gd name="connsiteY3" fmla="*/ 2295331 h 2295331"/>
              <a:gd name="connsiteX4" fmla="*/ 6083559 w 6083559"/>
              <a:gd name="connsiteY4" fmla="*/ 2295331 h 22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3559" h="2295331">
                <a:moveTo>
                  <a:pt x="0" y="2286001"/>
                </a:moveTo>
                <a:cubicBezTo>
                  <a:pt x="995265" y="1142223"/>
                  <a:pt x="1990531" y="-1554"/>
                  <a:pt x="3004457" y="1"/>
                </a:cubicBezTo>
                <a:cubicBezTo>
                  <a:pt x="4018383" y="1556"/>
                  <a:pt x="6083559" y="2295331"/>
                  <a:pt x="6083559" y="2295331"/>
                </a:cubicBezTo>
                <a:lnTo>
                  <a:pt x="6083559" y="2295331"/>
                </a:lnTo>
                <a:lnTo>
                  <a:pt x="6083559" y="2295331"/>
                </a:ln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BB17BC56-10F3-42D5-B45F-D2792B31E5F6}"/>
              </a:ext>
            </a:extLst>
          </p:cNvPr>
          <p:cNvSpPr/>
          <p:nvPr/>
        </p:nvSpPr>
        <p:spPr>
          <a:xfrm>
            <a:off x="177282" y="3685588"/>
            <a:ext cx="783771" cy="447873"/>
          </a:xfrm>
          <a:custGeom>
            <a:avLst/>
            <a:gdLst>
              <a:gd name="connsiteX0" fmla="*/ 0 w 783771"/>
              <a:gd name="connsiteY0" fmla="*/ 447873 h 447873"/>
              <a:gd name="connsiteX1" fmla="*/ 429208 w 783771"/>
              <a:gd name="connsiteY1" fmla="*/ 4 h 447873"/>
              <a:gd name="connsiteX2" fmla="*/ 783771 w 783771"/>
              <a:gd name="connsiteY2" fmla="*/ 438543 h 447873"/>
              <a:gd name="connsiteX3" fmla="*/ 783771 w 783771"/>
              <a:gd name="connsiteY3" fmla="*/ 438543 h 447873"/>
              <a:gd name="connsiteX4" fmla="*/ 783771 w 783771"/>
              <a:gd name="connsiteY4" fmla="*/ 438543 h 44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71" h="447873">
                <a:moveTo>
                  <a:pt x="0" y="447873"/>
                </a:moveTo>
                <a:cubicBezTo>
                  <a:pt x="149290" y="224716"/>
                  <a:pt x="298580" y="1559"/>
                  <a:pt x="429208" y="4"/>
                </a:cubicBezTo>
                <a:cubicBezTo>
                  <a:pt x="559836" y="-1551"/>
                  <a:pt x="783771" y="438543"/>
                  <a:pt x="783771" y="438543"/>
                </a:cubicBezTo>
                <a:lnTo>
                  <a:pt x="783771" y="438543"/>
                </a:lnTo>
                <a:lnTo>
                  <a:pt x="783771" y="438543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35459C-94A0-48A5-970E-6ABA172CF434}"/>
              </a:ext>
            </a:extLst>
          </p:cNvPr>
          <p:cNvSpPr txBox="1"/>
          <p:nvPr/>
        </p:nvSpPr>
        <p:spPr>
          <a:xfrm>
            <a:off x="569167" y="6147643"/>
            <a:ext cx="449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1FB245-8B91-450C-A947-9F1F2027557F}"/>
              </a:ext>
            </a:extLst>
          </p:cNvPr>
          <p:cNvSpPr txBox="1"/>
          <p:nvPr/>
        </p:nvSpPr>
        <p:spPr>
          <a:xfrm>
            <a:off x="3209721" y="6147642"/>
            <a:ext cx="462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BE7810-C34D-473F-B549-FA3A3ECDB293}"/>
              </a:ext>
            </a:extLst>
          </p:cNvPr>
          <p:cNvSpPr txBox="1"/>
          <p:nvPr/>
        </p:nvSpPr>
        <p:spPr>
          <a:xfrm>
            <a:off x="4536605" y="6131225"/>
            <a:ext cx="462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FC3F8A-D304-4ECD-8297-BC97C66C569E}"/>
              </a:ext>
            </a:extLst>
          </p:cNvPr>
          <p:cNvSpPr txBox="1"/>
          <p:nvPr/>
        </p:nvSpPr>
        <p:spPr>
          <a:xfrm>
            <a:off x="1911027" y="6147642"/>
            <a:ext cx="462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049F7E-D2A6-4000-B60F-E70E56739BA6}"/>
              </a:ext>
            </a:extLst>
          </p:cNvPr>
          <p:cNvSpPr txBox="1"/>
          <p:nvPr/>
        </p:nvSpPr>
        <p:spPr>
          <a:xfrm>
            <a:off x="5870792" y="6113176"/>
            <a:ext cx="388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8353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18125 -0.25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12396 -0.25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14513 -0.23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1632 -0.249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2136 -0.23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4" grpId="0"/>
      <p:bldP spid="56" grpId="0"/>
      <p:bldP spid="58" grpId="0"/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10001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 flipH="1">
            <a:off x="971600" y="692695"/>
            <a:ext cx="6696744" cy="3528392"/>
          </a:xfrm>
          <a:prstGeom prst="cloudCallout">
            <a:avLst>
              <a:gd name="adj1" fmla="val -28432"/>
              <a:gd name="adj2" fmla="val 654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18341"/>
            <a:ext cx="6264696" cy="307710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Чтобы продолжить соревнования. Нужно сделать разминку. 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«Головою три кивка»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Раз - подняться, потянуться, (Потянулись.)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       Два - согнуться, разогнуться, (Прогнули спинки,           руки на поясе.)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Три - в ладоши три хлопка, (Хлопки в ладоши.)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Головою три кивка. (Движения головой.)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На четыре - руки шире, (Руки в стороны.)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Пять - руками помахать, (Махи руками.)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Шесть — на место сесть опять. (Присели.)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F040EE-7C67-46CF-8ADB-3EC09A8E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Нолик будет нам показывать команды участвующие в разных видах спорта, а вы считаете количество участников и поднимаете нужную цифру.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963B06-BFB6-4E08-9026-41294E6A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282952"/>
            <a:ext cx="3294112" cy="4941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81CF6B-4A15-4908-8984-CA9CAEB83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772816"/>
            <a:ext cx="5357675" cy="4018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43978A-9C17-4B72-AD40-98AFF6DA2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690" y="1874832"/>
            <a:ext cx="4427830" cy="40182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28337D-9333-4DE7-A754-89D78D5C4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2685" y="1359320"/>
            <a:ext cx="5235983" cy="48320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164454-1FC8-48F0-A445-6BB3DD315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941" y="1599392"/>
            <a:ext cx="5093470" cy="43651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5C681F-2460-4D64-856A-BBB999003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2488" y="2000250"/>
            <a:ext cx="5686233" cy="37908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5C197-0109-4847-ADCD-1E5DAD810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7140" y="1900059"/>
            <a:ext cx="5610200" cy="37868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A5987F-FB03-4FE4-93AC-7462BDE42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413" y="1371293"/>
            <a:ext cx="4180972" cy="48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771800" y="507503"/>
            <a:ext cx="5400600" cy="2592288"/>
          </a:xfrm>
          <a:prstGeom prst="cloudCallout">
            <a:avLst>
              <a:gd name="adj1" fmla="val -42639"/>
              <a:gd name="adj2" fmla="val 769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1860" y="804256"/>
            <a:ext cx="4320480" cy="211724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А наши соревнования подошли к концу. Кто сегодня победил? Кто занял второе место, третье… А за кого вы болели? Спасибо вам за помощь.</a:t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err="1">
                <a:latin typeface="Times New Roman"/>
                <a:ea typeface="Calibri"/>
                <a:cs typeface="Times New Roman"/>
              </a:rPr>
              <a:t>Покаааа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7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250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Здравствуйте ребята. Я вас приглашаю на соревнования среди Фиксиков. Вы готовы? (ответы детей) Тогда давайте построимся в шеренгу и рассчитаемся на «первый-второй-третий» (дети встают в шеренгу, рассчитываются) Первые – шаг вперед, вторые – два шага вперёд (дети выполняют команды). Внимание: первые занимают места в первом ряду, вторые – во втором ряду, третьи – в третьем ряду.</vt:lpstr>
      <vt:lpstr>Презентация PowerPoint</vt:lpstr>
      <vt:lpstr>Презентация PowerPoint</vt:lpstr>
      <vt:lpstr>Чтобы продолжить соревнования. Нужно сделать разминку.  «Головою три кивка» Раз - подняться, потянуться, (Потянулись.)        Два - согнуться, разогнуться, (Прогнули спинки,           руки на поясе.) Три - в ладоши три хлопка, (Хлопки в ладоши.) Головою три кивка. (Движения головой.) На четыре - руки шире, (Руки в стороны.) Пять - руками помахать, (Махи руками.) Шесть — на место сесть опять. (Присели.)</vt:lpstr>
      <vt:lpstr>Воспитатель: А сейчас Нолик будет нам показывать команды участвующие в разных видах спорта, а вы считаете количество участников и поднимаете нужную цифру.</vt:lpstr>
      <vt:lpstr>А наши соревнования подошли к концу. Кто сегодня победил? Кто занял второе место, третье… А за кого вы болели? Спасибо вам за помощь. Покаааа.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Admin-PC</cp:lastModifiedBy>
  <cp:revision>45</cp:revision>
  <dcterms:created xsi:type="dcterms:W3CDTF">2019-08-26T08:26:44Z</dcterms:created>
  <dcterms:modified xsi:type="dcterms:W3CDTF">2020-09-30T08:04:39Z</dcterms:modified>
</cp:coreProperties>
</file>