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73" r:id="rId8"/>
    <p:sldId id="27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25" autoAdjust="0"/>
    <p:restoredTop sz="94660"/>
  </p:normalViewPr>
  <p:slideViewPr>
    <p:cSldViewPr>
      <p:cViewPr varScale="1">
        <p:scale>
          <a:sx n="69" d="100"/>
          <a:sy n="69" d="100"/>
        </p:scale>
        <p:origin x="54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"/>
            <a:ext cx="9131120" cy="685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12474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Развитие элементарных математических представлений</a:t>
            </a:r>
          </a:p>
          <a:p>
            <a:pPr algn="ctr"/>
            <a:r>
              <a:rPr lang="ru-RU" sz="2000" b="1" i="1">
                <a:solidFill>
                  <a:srgbClr val="002060"/>
                </a:solidFill>
              </a:rPr>
              <a:t>НОД №15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2668559"/>
            <a:ext cx="392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Соревнования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479715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Кондратьева Е.М.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Воспитатель МАДОУ ЦРР детский сад №104</a:t>
            </a:r>
          </a:p>
        </p:txBody>
      </p:sp>
    </p:spTree>
    <p:extLst>
      <p:ext uri="{BB962C8B-B14F-4D97-AF65-F5344CB8AC3E}">
        <p14:creationId xmlns:p14="http://schemas.microsoft.com/office/powerpoint/2010/main" val="399616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28111" y="105273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  <a:ea typeface="+mj-ea"/>
                <a:cs typeface="+mj-cs"/>
              </a:rPr>
              <a:t>освоение детьми построения физических моделей типа числовой оси. Закрепления действий пересчета чисел до десяти.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89040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создание условий для построения моделей количественных отношений (в виде групп заместителей, расположенных по принципу взаимно однозначного соответствия), используемых для сравнения двух множеств предметов.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63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75252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748871" y="-6216"/>
            <a:ext cx="5400600" cy="3147184"/>
          </a:xfrm>
          <a:prstGeom prst="cloudCallout">
            <a:avLst>
              <a:gd name="adj1" fmla="val -66481"/>
              <a:gd name="adj2" fmla="val 7396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00899" y="379244"/>
            <a:ext cx="4531541" cy="237626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Здравствуйте ребята. Я вас приглашаю на соревнования среди </a:t>
            </a:r>
            <a:r>
              <a:rPr lang="ru-RU" sz="1400" b="1" dirty="0" err="1">
                <a:latin typeface="Times New Roman"/>
                <a:ea typeface="Calibri"/>
                <a:cs typeface="Times New Roman"/>
              </a:rPr>
              <a:t>Фиксиков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. Вы готовы?</a:t>
            </a:r>
            <a:br>
              <a:rPr lang="ru-RU" sz="1400" b="1" dirty="0">
                <a:latin typeface="Times New Roman"/>
                <a:ea typeface="Calibri"/>
                <a:cs typeface="Times New Roman"/>
              </a:rPr>
            </a:br>
            <a:r>
              <a:rPr lang="ru-RU" sz="1400" b="1" dirty="0">
                <a:latin typeface="Times New Roman"/>
                <a:ea typeface="Calibri"/>
                <a:cs typeface="Times New Roman"/>
              </a:rPr>
              <a:t>(ответы детей) Тогда давайте построимся в шеренгу и рассчитаемся на «первый-второй-третий»</a:t>
            </a:r>
            <a:br>
              <a:rPr lang="ru-RU" sz="1400" b="1" dirty="0">
                <a:latin typeface="Times New Roman"/>
                <a:ea typeface="Calibri"/>
                <a:cs typeface="Times New Roman"/>
              </a:rPr>
            </a:br>
            <a:r>
              <a:rPr lang="ru-RU" sz="1400" b="1" dirty="0">
                <a:latin typeface="Times New Roman"/>
                <a:ea typeface="Calibri"/>
                <a:cs typeface="Times New Roman"/>
              </a:rPr>
              <a:t>(дети встают в шеренгу, рассчитываются)</a:t>
            </a:r>
            <a:br>
              <a:rPr lang="ru-RU" sz="1400" b="1" dirty="0">
                <a:latin typeface="Times New Roman"/>
                <a:ea typeface="Calibri"/>
                <a:cs typeface="Times New Roman"/>
              </a:rPr>
            </a:br>
            <a:r>
              <a:rPr lang="ru-RU" sz="1400" b="1" dirty="0">
                <a:latin typeface="Times New Roman"/>
                <a:ea typeface="Calibri"/>
                <a:cs typeface="Times New Roman"/>
              </a:rPr>
              <a:t>Первые – шаг вперед, вторые – два шага вперёд (дети выполняют команды). Внимание: первые занимают места в первом ряду, вторые – во втором ряду, третьи – в третьем ряду.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67075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5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1115616" y="260648"/>
            <a:ext cx="4392488" cy="1440160"/>
          </a:xfrm>
          <a:prstGeom prst="cloudCallout">
            <a:avLst>
              <a:gd name="adj1" fmla="val 73675"/>
              <a:gd name="adj2" fmla="val 80425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24744"/>
            <a:ext cx="2675919" cy="2675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AC897E-6BA6-4A05-9552-4A5A10790085}"/>
              </a:ext>
            </a:extLst>
          </p:cNvPr>
          <p:cNvSpPr txBox="1"/>
          <p:nvPr/>
        </p:nvSpPr>
        <p:spPr>
          <a:xfrm>
            <a:off x="1856385" y="372525"/>
            <a:ext cx="29523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соревнованиях принимают участие: Симка (жми мышкой),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Файер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Шпуля, Верта, Игрек. Тот кто прыгнет дальше всех, тот и станет победителем.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A5BEB8C-F7F0-4F0B-ADC4-52B97FB8C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955574"/>
            <a:ext cx="1566808" cy="213378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159FB23-CB71-47DB-B21B-1C1C0298B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186" y="2276872"/>
            <a:ext cx="1079086" cy="173751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3B3BCDE-8B22-4B26-B1A6-2D02E94A6F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696" y="4266283"/>
            <a:ext cx="1036410" cy="189602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514EDAF-43A0-40F1-B536-B4A0EFD376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8024" y="4010519"/>
            <a:ext cx="1079086" cy="195088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E353E0A-72D7-4E59-A5AD-CE2121C4C56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596" t="5468" r="24447"/>
          <a:stretch/>
        </p:blipFill>
        <p:spPr>
          <a:xfrm>
            <a:off x="6867626" y="4206181"/>
            <a:ext cx="127877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0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9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298478"/>
            <a:ext cx="1557091" cy="155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332656"/>
            <a:ext cx="82089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 того, чтобы узнать , чей прыжок дальше, длину каждого прыжка нужно отметить. Для этого от начала числовой оси отмечается  прыжок и делается отметка, около которой ставится первая буква имени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Фиксика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Победит тот, чья отметка будет дальше всех от начала числовой оси. Стрелка на оси показывает, в какую сторону будет увеличиваться длина прыжка. 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Кто будет первый прыгать? (жми мышкой на букву)</a:t>
            </a:r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D27BA72-B6FC-49CF-97E1-82CA61D78A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00" b="20801"/>
          <a:stretch/>
        </p:blipFill>
        <p:spPr>
          <a:xfrm>
            <a:off x="-56897" y="3891474"/>
            <a:ext cx="8784468" cy="64807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D70C9AE-4AEF-47F3-9FD6-287CF8821E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5259079"/>
            <a:ext cx="907608" cy="123604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A8699C0-2531-47F3-88CE-5BF34010B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3688" y="5276118"/>
            <a:ext cx="675650" cy="123604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434A03D-9782-4DFE-8032-0FA8D5069D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9832" y="5259079"/>
            <a:ext cx="683687" cy="12360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B2195B2C-ED8F-4FCF-BD92-8A4F77D035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013" y="5394269"/>
            <a:ext cx="683687" cy="110085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2B2C809-382D-4D11-8E1C-134CB3EBA9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7179" y="5258063"/>
            <a:ext cx="781103" cy="1237058"/>
          </a:xfrm>
          <a:prstGeom prst="rect">
            <a:avLst/>
          </a:prstGeom>
        </p:spPr>
      </p:pic>
      <p:sp>
        <p:nvSpPr>
          <p:cNvPr id="42" name="Полилиния: фигура 41">
            <a:extLst>
              <a:ext uri="{FF2B5EF4-FFF2-40B4-BE49-F238E27FC236}">
                <a16:creationId xmlns:a16="http://schemas.microsoft.com/office/drawing/2014/main" id="{F83324C9-BBEF-4319-A504-15904364A629}"/>
              </a:ext>
            </a:extLst>
          </p:cNvPr>
          <p:cNvSpPr/>
          <p:nvPr/>
        </p:nvSpPr>
        <p:spPr>
          <a:xfrm>
            <a:off x="195943" y="2761860"/>
            <a:ext cx="2286000" cy="1371602"/>
          </a:xfrm>
          <a:custGeom>
            <a:avLst/>
            <a:gdLst>
              <a:gd name="connsiteX0" fmla="*/ 0 w 2286000"/>
              <a:gd name="connsiteY0" fmla="*/ 1362271 h 1371602"/>
              <a:gd name="connsiteX1" fmla="*/ 1156996 w 2286000"/>
              <a:gd name="connsiteY1" fmla="*/ 2 h 1371602"/>
              <a:gd name="connsiteX2" fmla="*/ 2286000 w 2286000"/>
              <a:gd name="connsiteY2" fmla="*/ 1371602 h 137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1371602">
                <a:moveTo>
                  <a:pt x="0" y="1362271"/>
                </a:moveTo>
                <a:cubicBezTo>
                  <a:pt x="387998" y="680359"/>
                  <a:pt x="775996" y="-1553"/>
                  <a:pt x="1156996" y="2"/>
                </a:cubicBezTo>
                <a:cubicBezTo>
                  <a:pt x="1537996" y="1557"/>
                  <a:pt x="1911998" y="686579"/>
                  <a:pt x="2286000" y="1371602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E06AC469-8703-40C2-B86C-95E52B307032}"/>
              </a:ext>
            </a:extLst>
          </p:cNvPr>
          <p:cNvSpPr/>
          <p:nvPr/>
        </p:nvSpPr>
        <p:spPr>
          <a:xfrm>
            <a:off x="186612" y="2435286"/>
            <a:ext cx="3041780" cy="1698175"/>
          </a:xfrm>
          <a:custGeom>
            <a:avLst/>
            <a:gdLst>
              <a:gd name="connsiteX0" fmla="*/ 0 w 3041780"/>
              <a:gd name="connsiteY0" fmla="*/ 1698175 h 1698175"/>
              <a:gd name="connsiteX1" fmla="*/ 1623527 w 3041780"/>
              <a:gd name="connsiteY1" fmla="*/ 4 h 1698175"/>
              <a:gd name="connsiteX2" fmla="*/ 3041780 w 3041780"/>
              <a:gd name="connsiteY2" fmla="*/ 1679514 h 1698175"/>
              <a:gd name="connsiteX3" fmla="*/ 3041780 w 3041780"/>
              <a:gd name="connsiteY3" fmla="*/ 1679514 h 169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780" h="1698175">
                <a:moveTo>
                  <a:pt x="0" y="1698175"/>
                </a:moveTo>
                <a:cubicBezTo>
                  <a:pt x="558282" y="850644"/>
                  <a:pt x="1116564" y="3114"/>
                  <a:pt x="1623527" y="4"/>
                </a:cubicBezTo>
                <a:cubicBezTo>
                  <a:pt x="2130490" y="-3106"/>
                  <a:pt x="3041780" y="1679514"/>
                  <a:pt x="3041780" y="1679514"/>
                </a:cubicBezTo>
                <a:lnTo>
                  <a:pt x="3041780" y="1679514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: фигура 43">
            <a:extLst>
              <a:ext uri="{FF2B5EF4-FFF2-40B4-BE49-F238E27FC236}">
                <a16:creationId xmlns:a16="http://schemas.microsoft.com/office/drawing/2014/main" id="{FE691754-8D84-46FA-955A-E6D52AE2CFBD}"/>
              </a:ext>
            </a:extLst>
          </p:cNvPr>
          <p:cNvSpPr/>
          <p:nvPr/>
        </p:nvSpPr>
        <p:spPr>
          <a:xfrm>
            <a:off x="186612" y="2136703"/>
            <a:ext cx="4581331" cy="1987428"/>
          </a:xfrm>
          <a:custGeom>
            <a:avLst/>
            <a:gdLst>
              <a:gd name="connsiteX0" fmla="*/ 0 w 4581331"/>
              <a:gd name="connsiteY0" fmla="*/ 1987428 h 1987428"/>
              <a:gd name="connsiteX1" fmla="*/ 2230017 w 4581331"/>
              <a:gd name="connsiteY1" fmla="*/ 7 h 1987428"/>
              <a:gd name="connsiteX2" fmla="*/ 4581331 w 4581331"/>
              <a:gd name="connsiteY2" fmla="*/ 1968766 h 1987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81331" h="1987428">
                <a:moveTo>
                  <a:pt x="0" y="1987428"/>
                </a:moveTo>
                <a:cubicBezTo>
                  <a:pt x="733231" y="995272"/>
                  <a:pt x="1466462" y="3117"/>
                  <a:pt x="2230017" y="7"/>
                </a:cubicBezTo>
                <a:cubicBezTo>
                  <a:pt x="2993572" y="-3103"/>
                  <a:pt x="3787451" y="982831"/>
                  <a:pt x="4581331" y="1968766"/>
                </a:cubicBez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: фигура 44">
            <a:extLst>
              <a:ext uri="{FF2B5EF4-FFF2-40B4-BE49-F238E27FC236}">
                <a16:creationId xmlns:a16="http://schemas.microsoft.com/office/drawing/2014/main" id="{7C7BF71D-AFB2-4C13-A79A-DFD65F72A82C}"/>
              </a:ext>
            </a:extLst>
          </p:cNvPr>
          <p:cNvSpPr/>
          <p:nvPr/>
        </p:nvSpPr>
        <p:spPr>
          <a:xfrm>
            <a:off x="195943" y="1838130"/>
            <a:ext cx="6083559" cy="2295331"/>
          </a:xfrm>
          <a:custGeom>
            <a:avLst/>
            <a:gdLst>
              <a:gd name="connsiteX0" fmla="*/ 0 w 6083559"/>
              <a:gd name="connsiteY0" fmla="*/ 2286001 h 2295331"/>
              <a:gd name="connsiteX1" fmla="*/ 3004457 w 6083559"/>
              <a:gd name="connsiteY1" fmla="*/ 1 h 2295331"/>
              <a:gd name="connsiteX2" fmla="*/ 6083559 w 6083559"/>
              <a:gd name="connsiteY2" fmla="*/ 2295331 h 2295331"/>
              <a:gd name="connsiteX3" fmla="*/ 6083559 w 6083559"/>
              <a:gd name="connsiteY3" fmla="*/ 2295331 h 2295331"/>
              <a:gd name="connsiteX4" fmla="*/ 6083559 w 6083559"/>
              <a:gd name="connsiteY4" fmla="*/ 2295331 h 22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3559" h="2295331">
                <a:moveTo>
                  <a:pt x="0" y="2286001"/>
                </a:moveTo>
                <a:cubicBezTo>
                  <a:pt x="995265" y="1142223"/>
                  <a:pt x="1990531" y="-1554"/>
                  <a:pt x="3004457" y="1"/>
                </a:cubicBezTo>
                <a:cubicBezTo>
                  <a:pt x="4018383" y="1556"/>
                  <a:pt x="6083559" y="2295331"/>
                  <a:pt x="6083559" y="2295331"/>
                </a:cubicBezTo>
                <a:lnTo>
                  <a:pt x="6083559" y="2295331"/>
                </a:lnTo>
                <a:lnTo>
                  <a:pt x="6083559" y="2295331"/>
                </a:lnTo>
              </a:path>
            </a:pathLst>
          </a:cu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: фигура 45">
            <a:extLst>
              <a:ext uri="{FF2B5EF4-FFF2-40B4-BE49-F238E27FC236}">
                <a16:creationId xmlns:a16="http://schemas.microsoft.com/office/drawing/2014/main" id="{BB17BC56-10F3-42D5-B45F-D2792B31E5F6}"/>
              </a:ext>
            </a:extLst>
          </p:cNvPr>
          <p:cNvSpPr/>
          <p:nvPr/>
        </p:nvSpPr>
        <p:spPr>
          <a:xfrm>
            <a:off x="177282" y="3685588"/>
            <a:ext cx="783771" cy="447873"/>
          </a:xfrm>
          <a:custGeom>
            <a:avLst/>
            <a:gdLst>
              <a:gd name="connsiteX0" fmla="*/ 0 w 783771"/>
              <a:gd name="connsiteY0" fmla="*/ 447873 h 447873"/>
              <a:gd name="connsiteX1" fmla="*/ 429208 w 783771"/>
              <a:gd name="connsiteY1" fmla="*/ 4 h 447873"/>
              <a:gd name="connsiteX2" fmla="*/ 783771 w 783771"/>
              <a:gd name="connsiteY2" fmla="*/ 438543 h 447873"/>
              <a:gd name="connsiteX3" fmla="*/ 783771 w 783771"/>
              <a:gd name="connsiteY3" fmla="*/ 438543 h 447873"/>
              <a:gd name="connsiteX4" fmla="*/ 783771 w 783771"/>
              <a:gd name="connsiteY4" fmla="*/ 438543 h 44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771" h="447873">
                <a:moveTo>
                  <a:pt x="0" y="447873"/>
                </a:moveTo>
                <a:cubicBezTo>
                  <a:pt x="149290" y="224716"/>
                  <a:pt x="298580" y="1559"/>
                  <a:pt x="429208" y="4"/>
                </a:cubicBezTo>
                <a:cubicBezTo>
                  <a:pt x="559836" y="-1551"/>
                  <a:pt x="783771" y="438543"/>
                  <a:pt x="783771" y="438543"/>
                </a:cubicBezTo>
                <a:lnTo>
                  <a:pt x="783771" y="438543"/>
                </a:lnTo>
                <a:lnTo>
                  <a:pt x="783771" y="438543"/>
                </a:ln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835459C-94A0-48A5-970E-6ABA172CF434}"/>
              </a:ext>
            </a:extLst>
          </p:cNvPr>
          <p:cNvSpPr txBox="1"/>
          <p:nvPr/>
        </p:nvSpPr>
        <p:spPr>
          <a:xfrm>
            <a:off x="569167" y="6147643"/>
            <a:ext cx="449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01FB245-8B91-450C-A947-9F1F2027557F}"/>
              </a:ext>
            </a:extLst>
          </p:cNvPr>
          <p:cNvSpPr txBox="1"/>
          <p:nvPr/>
        </p:nvSpPr>
        <p:spPr>
          <a:xfrm>
            <a:off x="3209721" y="6147642"/>
            <a:ext cx="462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FBE7810-C34D-473F-B549-FA3A3ECDB293}"/>
              </a:ext>
            </a:extLst>
          </p:cNvPr>
          <p:cNvSpPr txBox="1"/>
          <p:nvPr/>
        </p:nvSpPr>
        <p:spPr>
          <a:xfrm>
            <a:off x="4536605" y="6131225"/>
            <a:ext cx="462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FFC3F8A-D304-4ECD-8297-BC97C66C569E}"/>
              </a:ext>
            </a:extLst>
          </p:cNvPr>
          <p:cNvSpPr txBox="1"/>
          <p:nvPr/>
        </p:nvSpPr>
        <p:spPr>
          <a:xfrm>
            <a:off x="1911027" y="6147642"/>
            <a:ext cx="462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049F7E-D2A6-4000-B60F-E70E56739BA6}"/>
              </a:ext>
            </a:extLst>
          </p:cNvPr>
          <p:cNvSpPr txBox="1"/>
          <p:nvPr/>
        </p:nvSpPr>
        <p:spPr>
          <a:xfrm>
            <a:off x="5870792" y="6113176"/>
            <a:ext cx="3884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383536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259E-6 L 0.18125 -0.25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-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0.12396 -0.2516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-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14513 -0.2381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57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0.41632 -0.2490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16" y="-1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 L 0.02136 -0.233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-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54" grpId="0"/>
      <p:bldP spid="56" grpId="0"/>
      <p:bldP spid="58" grpId="0"/>
      <p:bldP spid="62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10001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971600" y="692695"/>
            <a:ext cx="6696744" cy="3528392"/>
          </a:xfrm>
          <a:prstGeom prst="cloudCallout">
            <a:avLst>
              <a:gd name="adj1" fmla="val -28432"/>
              <a:gd name="adj2" fmla="val 6543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18341"/>
            <a:ext cx="6264696" cy="3077101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>Чтобы продолжить соревнования. Нужно сделать разминку. 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«Головою три кивка»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Раз - подняться, потянуться, (Потянулись.)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       Два - согнуться, разогнуться, (Прогнули спинки,           руки на поясе.)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Три - в ладоши три хлопка, (Хлопки в ладоши.)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Головою три кивка. (Движения головой.)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На четыре - руки шире, (Руки в стороны.)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Пять - руками помахать, (Махи руками.)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Шесть — на место сесть опять. (Присели.)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71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5064"/>
            <a:ext cx="230425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DF040EE-7C67-46CF-8ADB-3EC09A8EE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 Нолик будет нам показывать команды участвующие в разных видах спорта, а вы считаете количество участников и поднимаете нужную цифру.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963B06-BFB6-4E08-9026-41294E6AA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1282952"/>
            <a:ext cx="3294112" cy="494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81CF6B-4A15-4908-8984-CA9CAEB83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840" y="1772816"/>
            <a:ext cx="5357675" cy="40182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43978A-9C17-4B72-AD40-98AFF6DA21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1690" y="1874832"/>
            <a:ext cx="4427830" cy="40182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28337D-9333-4DE7-A754-89D78D5C4D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2685" y="1359320"/>
            <a:ext cx="5235983" cy="48320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F164454-1FC8-48F0-A445-6BB3DD315C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3941" y="1599392"/>
            <a:ext cx="5093470" cy="43651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5C681F-2460-4D64-856A-BBB999003B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2488" y="2000250"/>
            <a:ext cx="5686233" cy="37908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45C197-0109-4847-ADCD-1E5DAD810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7140" y="1900059"/>
            <a:ext cx="5610200" cy="37868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2A5987F-FB03-4FE4-93AC-7462BDE42D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89413" y="1371293"/>
            <a:ext cx="4180972" cy="480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230425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771800" y="507503"/>
            <a:ext cx="5400600" cy="2592288"/>
          </a:xfrm>
          <a:prstGeom prst="cloudCallout">
            <a:avLst>
              <a:gd name="adj1" fmla="val -42639"/>
              <a:gd name="adj2" fmla="val 7693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11860" y="804256"/>
            <a:ext cx="4320480" cy="211724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А наши соревнования подошли к концу. Кто сегодня победил? Кто занял второе место, третье… А за кого вы болели? Спасибо вам за помощь.</a:t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 err="1">
                <a:latin typeface="Times New Roman"/>
                <a:ea typeface="Calibri"/>
                <a:cs typeface="Times New Roman"/>
              </a:rPr>
              <a:t>Покаааа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179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250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Здравствуйте ребята. Я вас приглашаю на соревнования среди Фиксиков. Вы готовы? (ответы детей) Тогда давайте построимся в шеренгу и рассчитаемся на «первый-второй-третий» (дети встают в шеренгу, рассчитываются) Первые – шаг вперед, вторые – два шага вперёд (дети выполняют команды). Внимание: первые занимают места в первом ряду, вторые – во втором ряду, третьи – в третьем ряду.</vt:lpstr>
      <vt:lpstr>Презентация PowerPoint</vt:lpstr>
      <vt:lpstr>Презентация PowerPoint</vt:lpstr>
      <vt:lpstr>Чтобы продолжить соревнования. Нужно сделать разминку.  «Головою три кивка» Раз - подняться, потянуться, (Потянулись.)        Два - согнуться, разогнуться, (Прогнули спинки,           руки на поясе.) Три - в ладоши три хлопка, (Хлопки в ладоши.) Головою три кивка. (Движения головой.) На четыре - руки шире, (Руки в стороны.) Пять - руками помахать, (Махи руками.) Шесть — на место сесть опять. (Присели.)</vt:lpstr>
      <vt:lpstr>Воспитатель: А сейчас Нолик будет нам показывать команды участвующие в разных видах спорта, а вы считаете количество участников и поднимаете нужную цифру.</vt:lpstr>
      <vt:lpstr>А наши соревнования подошли к концу. Кто сегодня победил? Кто занял второе место, третье… А за кого вы болели? Спасибо вам за помощь. Покаааа.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Admin-PC</cp:lastModifiedBy>
  <cp:revision>45</cp:revision>
  <dcterms:created xsi:type="dcterms:W3CDTF">2019-08-26T08:26:44Z</dcterms:created>
  <dcterms:modified xsi:type="dcterms:W3CDTF">2020-09-30T08:04:39Z</dcterms:modified>
</cp:coreProperties>
</file>