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8" r:id="rId6"/>
    <p:sldId id="275" r:id="rId7"/>
    <p:sldId id="268" r:id="rId8"/>
    <p:sldId id="276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5" autoAdjust="0"/>
    <p:restoredTop sz="94660"/>
  </p:normalViewPr>
  <p:slideViewPr>
    <p:cSldViewPr>
      <p:cViewPr varScale="1">
        <p:scale>
          <a:sx n="29" d="100"/>
          <a:sy n="29" d="100"/>
        </p:scale>
        <p:origin x="-9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media1.mp3"/><Relationship Id="rId6" Type="http://schemas.openxmlformats.org/officeDocument/2006/relationships/image" Target="../media/image21.png"/><Relationship Id="rId5" Type="http://schemas.microsoft.com/office/2007/relationships/media" Target="../media/media1.mp3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31120" cy="685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2474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Развитие элементарных математических представлений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НОД №28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7804" y="2564904"/>
            <a:ext cx="435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Гости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479715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Кондратьева Е.М.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Воспитатель МАДОУ ЦРР детский сад №104</a:t>
            </a:r>
          </a:p>
        </p:txBody>
      </p:sp>
    </p:spTree>
    <p:extLst>
      <p:ext uri="{BB962C8B-B14F-4D97-AF65-F5344CB8AC3E}">
        <p14:creationId xmlns:p14="http://schemas.microsoft.com/office/powerpoint/2010/main" xmlns="" val="399616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259632" y="36007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Освоение детьми действий использования готовой модели, изображенной на оси, для установления соотношения количеств, образующегося при пересчете одного и того же множества предметов различными группами (при разных основаниях счета). Освоение действий перевода моделей типа кругов Эйлера в модель в виде логического древа.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условий для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63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2623" y="3323733"/>
            <a:ext cx="2952330" cy="295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12AAFD8-0869-4D79-827F-A531849B66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131" y="2487420"/>
            <a:ext cx="2808310" cy="3824546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2555776" y="-6216"/>
            <a:ext cx="6593695" cy="3763704"/>
          </a:xfrm>
          <a:prstGeom prst="cloudCallout">
            <a:avLst>
              <a:gd name="adj1" fmla="val -55233"/>
              <a:gd name="adj2" fmla="val 5114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67438" y="35718"/>
            <a:ext cx="5970370" cy="3721769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Станем рядышком, по кругу,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Скажем "Здравствуйте!" друг другу.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Нам здороваться ни лень: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Всем "Привет! " и "Добрый день! ";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Если каждый улыбнётся –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Утро доброе начнётся.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– ДОБРОЕ УТРО!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Привет ребята! Это опять мы – Симка и Нолик. У Дим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Димыча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день рождения и он пригласил в гости матрешек и солдат.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Мася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Папус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отвечают за угощения,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Шруля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и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Файер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– за праздничный фейерверк, а мы – за приезд гостей. Они приедут к нам на поезде. Мы должны позвонить диспетчеру и назвать количество вагонов для матрешек и для солдат. Пустых вагонов не должно быть. Вы нам всегда помогаете, помогите и сейчас.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 Пожалуйста.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D95E4B-A3DE-43E2-8574-A9619D90B8F9}"/>
              </a:ext>
            </a:extLst>
          </p:cNvPr>
          <p:cNvSpPr txBox="1"/>
          <p:nvPr/>
        </p:nvSpPr>
        <p:spPr>
          <a:xfrm>
            <a:off x="169267" y="6180752"/>
            <a:ext cx="88361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Воспитатель: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Ну что ребята, поможем Симке и Нолику? Тогда вперед.</a:t>
            </a:r>
          </a:p>
        </p:txBody>
      </p:sp>
    </p:spTree>
    <p:extLst>
      <p:ext uri="{BB962C8B-B14F-4D97-AF65-F5344CB8AC3E}">
        <p14:creationId xmlns:p14="http://schemas.microsoft.com/office/powerpoint/2010/main" xmlns="" val="167075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9F3F3D-921F-4CF1-9CF2-1A86620B17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36927" r="48425"/>
          <a:stretch/>
        </p:blipFill>
        <p:spPr>
          <a:xfrm>
            <a:off x="63822" y="5737016"/>
            <a:ext cx="8684642" cy="54927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025" y="5472085"/>
            <a:ext cx="72008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4962" y="188640"/>
            <a:ext cx="85992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столько Матрешек едет на день рождения. Отметим их на числовой оси (дети отмечают самостоятельно, проверить - жми мышкой). Мы знаем, что в один вагон могут сесть только 4 Матрешки. Что же нам делать дальше? Правильно, рассаживать по вагонам: 1, 2, 3, 4 и шаг назад и т.д. (проверяем – жми мышкой). Сколько вагонов нужно заказать?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83957" y="4331388"/>
            <a:ext cx="7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</a:rPr>
              <a:t>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EFAB5F72-588F-4B56-9F13-85BF5345BD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print"/>
          <a:srcRect l="10698" t="3949" r="3718" b="6211"/>
          <a:stretch/>
        </p:blipFill>
        <p:spPr>
          <a:xfrm>
            <a:off x="1499149" y="1772816"/>
            <a:ext cx="2112310" cy="14756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C69BF3-E88A-49F0-9D4B-B186BD7D87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7249"/>
          <a:stretch/>
        </p:blipFill>
        <p:spPr>
          <a:xfrm>
            <a:off x="8748464" y="5415434"/>
            <a:ext cx="251520" cy="87085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1E8BE5E0-04A1-42CE-BA58-8858FF33664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38876" y="1772816"/>
            <a:ext cx="2121523" cy="14858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F88907A-1DAF-472D-B93D-37445323338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31912" y="1783013"/>
            <a:ext cx="2106964" cy="147569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1924" y="5415434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72084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0414" y="5431045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137" y="541543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5212" y="543376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4699" y="5476559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130" y="5476559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8533" y="543376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237025" y="5949280"/>
            <a:ext cx="2677848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221673" y="5167745"/>
            <a:ext cx="2687782" cy="775855"/>
          </a:xfrm>
          <a:custGeom>
            <a:avLst/>
            <a:gdLst>
              <a:gd name="connsiteX0" fmla="*/ 0 w 2687782"/>
              <a:gd name="connsiteY0" fmla="*/ 775855 h 775855"/>
              <a:gd name="connsiteX1" fmla="*/ 1343891 w 2687782"/>
              <a:gd name="connsiteY1" fmla="*/ 0 h 775855"/>
              <a:gd name="connsiteX2" fmla="*/ 2687782 w 2687782"/>
              <a:gd name="connsiteY2" fmla="*/ 775855 h 775855"/>
              <a:gd name="connsiteX3" fmla="*/ 2687782 w 2687782"/>
              <a:gd name="connsiteY3" fmla="*/ 775855 h 775855"/>
              <a:gd name="connsiteX4" fmla="*/ 2687782 w 2687782"/>
              <a:gd name="connsiteY4" fmla="*/ 775855 h 77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7782" h="775855">
                <a:moveTo>
                  <a:pt x="0" y="775855"/>
                </a:moveTo>
                <a:cubicBezTo>
                  <a:pt x="447963" y="387927"/>
                  <a:pt x="895927" y="0"/>
                  <a:pt x="1343891" y="0"/>
                </a:cubicBezTo>
                <a:cubicBezTo>
                  <a:pt x="1791855" y="0"/>
                  <a:pt x="2687782" y="775855"/>
                  <a:pt x="2687782" y="775855"/>
                </a:cubicBezTo>
                <a:lnTo>
                  <a:pt x="2687782" y="775855"/>
                </a:lnTo>
                <a:lnTo>
                  <a:pt x="2687782" y="775855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8426" y="5899051"/>
            <a:ext cx="27622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1924" y="5899051"/>
            <a:ext cx="2762250" cy="12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46041" y="5092451"/>
            <a:ext cx="2786063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1924" y="5089733"/>
            <a:ext cx="2786063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3851318" y="4336748"/>
            <a:ext cx="7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М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577434" y="4286560"/>
            <a:ext cx="723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М</a:t>
            </a:r>
          </a:p>
        </p:txBody>
      </p:sp>
    </p:spTree>
    <p:extLst>
      <p:ext uri="{BB962C8B-B14F-4D97-AF65-F5344CB8AC3E}">
        <p14:creationId xmlns:p14="http://schemas.microsoft.com/office/powerpoint/2010/main" xmlns="" val="249671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7000"/>
                            </p:stCondLst>
                            <p:childTnLst>
                              <p:par>
                                <p:cTn id="9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9F3F3D-921F-4CF1-9CF2-1A86620B17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36927" r="48425"/>
          <a:stretch/>
        </p:blipFill>
        <p:spPr>
          <a:xfrm>
            <a:off x="63822" y="5737016"/>
            <a:ext cx="8684642" cy="549275"/>
          </a:xfrm>
          <a:prstGeom prst="rect">
            <a:avLst/>
          </a:prstGeo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025" y="5472085"/>
            <a:ext cx="72008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4962" y="188640"/>
            <a:ext cx="8599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Солдат едет столько же, т.е.12. Отметим их на числовой оси (дети отмечают самостоятельно, проверить - жми мышкой). Но мы знаем, что в один вагон могут сесть только 3 Солдата. Теперь рассаживаем солдат по вагонам (проверяем – жми мышкой). Сколько вагонов нужно заказать?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3938" y="4331388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</a:rPr>
              <a:t>С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C69BF3-E88A-49F0-9D4B-B186BD7D87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97249"/>
          <a:stretch/>
        </p:blipFill>
        <p:spPr>
          <a:xfrm>
            <a:off x="8748464" y="5415434"/>
            <a:ext cx="251520" cy="870857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1924" y="5415434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472084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0414" y="5431045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8137" y="541543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5212" y="543376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24699" y="5476559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1130" y="5476559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88533" y="5433763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52998"/>
            <a:ext cx="7191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 flipV="1">
            <a:off x="237025" y="5943600"/>
            <a:ext cx="2029776" cy="568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0" name="Полилиния 19"/>
          <p:cNvSpPr/>
          <p:nvPr/>
        </p:nvSpPr>
        <p:spPr>
          <a:xfrm>
            <a:off x="221673" y="5167746"/>
            <a:ext cx="1974063" cy="731306"/>
          </a:xfrm>
          <a:custGeom>
            <a:avLst/>
            <a:gdLst>
              <a:gd name="connsiteX0" fmla="*/ 0 w 2687782"/>
              <a:gd name="connsiteY0" fmla="*/ 775855 h 775855"/>
              <a:gd name="connsiteX1" fmla="*/ 1343891 w 2687782"/>
              <a:gd name="connsiteY1" fmla="*/ 0 h 775855"/>
              <a:gd name="connsiteX2" fmla="*/ 2687782 w 2687782"/>
              <a:gd name="connsiteY2" fmla="*/ 775855 h 775855"/>
              <a:gd name="connsiteX3" fmla="*/ 2687782 w 2687782"/>
              <a:gd name="connsiteY3" fmla="*/ 775855 h 775855"/>
              <a:gd name="connsiteX4" fmla="*/ 2687782 w 2687782"/>
              <a:gd name="connsiteY4" fmla="*/ 775855 h 77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7782" h="775855">
                <a:moveTo>
                  <a:pt x="0" y="775855"/>
                </a:moveTo>
                <a:cubicBezTo>
                  <a:pt x="447963" y="387927"/>
                  <a:pt x="895927" y="0"/>
                  <a:pt x="1343891" y="0"/>
                </a:cubicBezTo>
                <a:cubicBezTo>
                  <a:pt x="1791855" y="0"/>
                  <a:pt x="2687782" y="775855"/>
                  <a:pt x="2687782" y="775855"/>
                </a:cubicBezTo>
                <a:lnTo>
                  <a:pt x="2687782" y="775855"/>
                </a:lnTo>
                <a:lnTo>
                  <a:pt x="2687782" y="775855"/>
                </a:lnTo>
              </a:path>
            </a:pathLst>
          </a:cu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800" y="1412776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1541" y="1439862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34929" y="1439862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1316" y="1439862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4336" y="1427010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77085" y="1412055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755" y="1412055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4142" y="1412776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55154" y="1455998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5569" y="2742858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3236" y="2722870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2460" y="2818887"/>
            <a:ext cx="96361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278" y="5892701"/>
            <a:ext cx="211613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8156" y="5892701"/>
            <a:ext cx="211613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916026"/>
            <a:ext cx="2116137" cy="12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4395" y="5125673"/>
            <a:ext cx="20732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8142" y="5162142"/>
            <a:ext cx="20732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068301"/>
            <a:ext cx="2073275" cy="84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922064" y="4310745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4986895" y="4343815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С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015994" y="4331145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С</a:t>
            </a:r>
          </a:p>
        </p:txBody>
      </p:sp>
    </p:spTree>
    <p:extLst>
      <p:ext uri="{BB962C8B-B14F-4D97-AF65-F5344CB8AC3E}">
        <p14:creationId xmlns:p14="http://schemas.microsoft.com/office/powerpoint/2010/main" xmlns="" val="632357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000"/>
                            </p:stCondLst>
                            <p:childTnLst>
                              <p:par>
                                <p:cTn id="88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0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 animBg="1"/>
      <p:bldP spid="15" grpId="0"/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-6036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7" y="5243840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188640"/>
            <a:ext cx="85992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числовой оси мы видим, что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Вагонов с Матрешками будет 3, а с Солдатами 4. Почему так получается: вагонов для Солдат нужно заказать больше, а ведь количество приглашенных на день рождение Матрешек и Солдат одинаковое? Все правильно: количество вагонов с Матрешками меньше, потому что в вагон их садится больше, чем Солдат, а Солдат в вагон помещается больше, поэтому и вагонов для них нужно заказывать меньше.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39752" y="5553064"/>
            <a:ext cx="668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48902" y="5540950"/>
            <a:ext cx="510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solidFill>
                  <a:srgbClr val="FF0000"/>
                </a:solidFill>
              </a:rPr>
              <a:t>С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419872" y="5471513"/>
            <a:ext cx="1102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45224"/>
            <a:ext cx="133350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3F98F30-7081-4B45-9FBA-DD40817F06A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0227" y="2201028"/>
            <a:ext cx="2029525" cy="276032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82D34D7-FECC-454A-B99E-A5580BC9560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6093" y="4990523"/>
            <a:ext cx="883997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864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2691-462E-411C-BD81-0D8E327338E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2" y="1193702"/>
            <a:ext cx="2810500" cy="3822523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2987824" y="0"/>
            <a:ext cx="6175323" cy="3573016"/>
          </a:xfrm>
          <a:prstGeom prst="cloudCallout">
            <a:avLst>
              <a:gd name="adj1" fmla="val 61563"/>
              <a:gd name="adj2" fmla="val 2364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4871" y="344773"/>
            <a:ext cx="4901878" cy="3096344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Я хочу поиграть с вами, ребята, в игру 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Calibri"/>
              </a:rPr>
              <a:t>«Замри».</a:t>
            </a: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Я </a:t>
            </a:r>
            <a:r>
              <a:rPr lang="ru-RU" sz="1600" b="1" dirty="0" smtClean="0">
                <a:latin typeface="Times New Roman"/>
                <a:ea typeface="Calibri"/>
              </a:rPr>
              <a:t>буду показывать число и если это число будет больше 5, то вы танцуете, прыгаете, а если это число меньше 5 – замираете. Всем понятно, тогда вперед (воспитатель называет любые числа до 10).</a:t>
            </a:r>
            <a:br>
              <a:rPr lang="ru-RU" sz="1600" b="1" dirty="0" smtClean="0">
                <a:latin typeface="Times New Roman"/>
                <a:ea typeface="Calibri"/>
              </a:rPr>
            </a:br>
            <a:r>
              <a:rPr lang="ru-RU" sz="1600" b="1" dirty="0" smtClean="0">
                <a:latin typeface="Times New Roman"/>
                <a:ea typeface="Calibri"/>
              </a:rPr>
              <a:t>Молодцы. Продолжаем.</a:t>
            </a:r>
            <a:endParaRPr lang="ru-RU" sz="1600" b="1" dirty="0">
              <a:latin typeface="Times New Roman"/>
              <a:ea typeface="Calibri"/>
            </a:endParaRPr>
          </a:p>
        </p:txBody>
      </p:sp>
      <p:pic>
        <p:nvPicPr>
          <p:cNvPr id="5" name="Knopa and Кусок - С Днем Рождения (Минус)_(YoSounds.ru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876256" y="40050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471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9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-57886" y="188640"/>
            <a:ext cx="5976664" cy="2808312"/>
          </a:xfrm>
          <a:prstGeom prst="cloudCallout">
            <a:avLst>
              <a:gd name="adj1" fmla="val -58976"/>
              <a:gd name="adj2" fmla="val 3350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38" y="315151"/>
            <a:ext cx="5544616" cy="2555289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 smtClean="0">
                <a:latin typeface="Times New Roman"/>
                <a:ea typeface="Calibri"/>
              </a:rPr>
              <a:t>Симка пошла звонить диспетчеру, а мне </a:t>
            </a:r>
            <a:r>
              <a:rPr lang="ru-RU" sz="1600" b="1" dirty="0">
                <a:latin typeface="Times New Roman"/>
                <a:ea typeface="Calibri"/>
              </a:rPr>
              <a:t>н</a:t>
            </a:r>
            <a:r>
              <a:rPr lang="ru-RU" sz="1600" b="1" dirty="0" smtClean="0">
                <a:latin typeface="Times New Roman"/>
                <a:ea typeface="Calibri"/>
              </a:rPr>
              <a:t>ужно рассадить гостей за столы. За этот стол садятся гости, у которых номер билета «</a:t>
            </a:r>
            <a:r>
              <a:rPr lang="en-US" sz="1600" b="1" dirty="0" smtClean="0">
                <a:latin typeface="Times New Roman"/>
                <a:ea typeface="Calibri"/>
              </a:rPr>
              <a:t>&lt;</a:t>
            </a:r>
            <a:r>
              <a:rPr lang="ru-RU" sz="1600" b="1" dirty="0" smtClean="0">
                <a:latin typeface="Times New Roman"/>
                <a:ea typeface="Calibri"/>
              </a:rPr>
              <a:t>6», а за другой – все остальные. Какие это будут числа? Какой знак нужен для второго столика? </a:t>
            </a:r>
            <a:r>
              <a:rPr lang="en-US" sz="1600" b="1" dirty="0">
                <a:latin typeface="Times New Roman"/>
                <a:ea typeface="Calibri"/>
              </a:rPr>
              <a:t>(enter</a:t>
            </a:r>
            <a:r>
              <a:rPr lang="en-US" sz="1600" b="1" dirty="0" smtClean="0">
                <a:latin typeface="Times New Roman"/>
                <a:ea typeface="Calibri"/>
              </a:rPr>
              <a:t>) </a:t>
            </a:r>
            <a:r>
              <a:rPr lang="ru-RU" sz="1600" b="1" dirty="0" smtClean="0">
                <a:latin typeface="Times New Roman"/>
                <a:ea typeface="Calibri"/>
              </a:rPr>
              <a:t>Правильно. Давайте рассадим гостей за столы. </a:t>
            </a:r>
            <a:r>
              <a:rPr lang="en-US" sz="1600" b="1" dirty="0" smtClean="0">
                <a:latin typeface="Times New Roman"/>
                <a:ea typeface="Calibri"/>
              </a:rPr>
              <a:t/>
            </a:r>
            <a:br>
              <a:rPr lang="en-US" sz="1600" b="1" dirty="0" smtClean="0">
                <a:latin typeface="Times New Roman"/>
                <a:ea typeface="Calibri"/>
              </a:rPr>
            </a:br>
            <a:r>
              <a:rPr lang="ru-RU" sz="1600" b="1" dirty="0" smtClean="0">
                <a:latin typeface="Times New Roman"/>
                <a:ea typeface="Calibri"/>
              </a:rPr>
              <a:t>Ну, </a:t>
            </a:r>
            <a:r>
              <a:rPr lang="ru-RU" sz="1600" b="1" dirty="0">
                <a:latin typeface="Times New Roman"/>
                <a:ea typeface="Calibri"/>
              </a:rPr>
              <a:t>что проверяем? 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en-US" sz="1600" b="1" dirty="0">
                <a:latin typeface="Times New Roman"/>
                <a:ea typeface="Calibri"/>
              </a:rPr>
              <a:t>(enter). </a:t>
            </a: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endParaRPr lang="ru-RU" sz="1600" b="1" dirty="0">
              <a:latin typeface="Times New Roman"/>
              <a:ea typeface="Calibri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1520" y="4869160"/>
            <a:ext cx="42844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535996" y="4293096"/>
            <a:ext cx="540060" cy="576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4293096"/>
            <a:ext cx="388843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35996" y="4869160"/>
            <a:ext cx="540060" cy="576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076056" y="5445224"/>
            <a:ext cx="388843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1520" y="448707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450329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41238" y="45015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5322" y="451149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377008" y="448707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78694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80380" y="450329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287626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20465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9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097597" y="5173417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&lt;6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21" b="12013"/>
          <a:stretch/>
        </p:blipFill>
        <p:spPr bwMode="auto">
          <a:xfrm flipH="1">
            <a:off x="3880100" y="5629176"/>
            <a:ext cx="1033233" cy="824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80100" y="3429000"/>
            <a:ext cx="1036637" cy="828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97595" y="2988583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</a:rPr>
              <a:t>&gt;5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609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0.5434 0.0916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254 0.0893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18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0.54114 0.0895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49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54705 0.08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0"/>
                            </p:stCondLst>
                            <p:childTnLst>
                              <p:par>
                                <p:cTn id="2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11022E-16 L 0.53768 0.0916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75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0"/>
                            </p:stCondLst>
                            <p:childTnLst>
                              <p:par>
                                <p:cTn id="2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44167 -0.07662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44027 -0.07847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4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43802 -0.0766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92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0"/>
                            </p:stCondLst>
                            <p:childTnLst>
                              <p:par>
                                <p:cTn id="3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43316 -0.07662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  <p:bldP spid="18" grpId="1"/>
      <p:bldP spid="19" grpId="1"/>
      <p:bldP spid="20" grpId="1"/>
      <p:bldP spid="21" grpId="1"/>
      <p:bldP spid="22" grpId="1"/>
      <p:bldP spid="23" grpId="1"/>
      <p:bldP spid="24" grpId="1"/>
      <p:bldP spid="25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700808"/>
            <a:ext cx="338437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9790"/>
            <a:ext cx="2591612" cy="35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771800" y="-6216"/>
            <a:ext cx="6377671" cy="3579232"/>
          </a:xfrm>
          <a:prstGeom prst="cloudCallout">
            <a:avLst>
              <a:gd name="adj1" fmla="val -66039"/>
              <a:gd name="adj2" fmla="val 4383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87824" y="332656"/>
            <a:ext cx="5904656" cy="288032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Спасибо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ребята, </a:t>
            </a: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мы сможем и гостей встретить и за стол правильно посадить. 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А как вы думаете, сколько лет исполнилось нашему другу. Давайте не будем гадать, а отгадаем загадку. Кто ее отгадает, тот и узнает сколько лет Дим </a:t>
            </a:r>
            <a:r>
              <a:rPr lang="ru-RU" sz="1800" b="1" dirty="0" err="1" smtClean="0">
                <a:latin typeface="Times New Roman"/>
                <a:ea typeface="Calibri"/>
                <a:cs typeface="Times New Roman"/>
              </a:rPr>
              <a:t>Димычу</a:t>
            </a: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. А нам пора. </a:t>
            </a:r>
            <a:r>
              <a:rPr lang="ru-RU" sz="1800" b="1" dirty="0" err="1" smtClean="0">
                <a:latin typeface="Times New Roman"/>
                <a:ea typeface="Calibri"/>
                <a:cs typeface="Times New Roman"/>
              </a:rPr>
              <a:t>Покааа</a:t>
            </a:r>
            <a:r>
              <a:rPr lang="ru-RU" sz="1800" b="1" dirty="0" smtClean="0">
                <a:latin typeface="Times New Roman"/>
                <a:ea typeface="Calibri"/>
                <a:cs typeface="Times New Roman"/>
              </a:rPr>
              <a:t>.</a:t>
            </a:r>
            <a:br>
              <a:rPr lang="ru-RU" sz="1800" b="1" dirty="0" smtClean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Загадка: Нолик, стань за единицей, 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За своей родной сестрицей. 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Только так, когда вы вместе, 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Называть вас будут ...</a:t>
            </a:r>
          </a:p>
        </p:txBody>
      </p:sp>
    </p:spTree>
    <p:extLst>
      <p:ext uri="{BB962C8B-B14F-4D97-AF65-F5344CB8AC3E}">
        <p14:creationId xmlns:p14="http://schemas.microsoft.com/office/powerpoint/2010/main" xmlns="" val="347560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377</Words>
  <Application>Microsoft Office PowerPoint</Application>
  <PresentationFormat>Экран (4:3)</PresentationFormat>
  <Paragraphs>35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Станем рядышком, по кругу, Скажем "Здравствуйте!" друг другу. Нам здороваться ни лень: Всем "Привет! " и "Добрый день! "; Если каждый улыбнётся – Утро доброе начнётся. – ДОБРОЕ УТРО! Привет ребята! Это опять мы – Симка и Нолик. У Дим Димыча день рождения и он пригласил в гости матрешек и солдат. Мася и Папус отвечают за угощения, Шруля и Файер – за праздничный фейерверк, а мы – за приезд гостей. Они приедут к нам на поезде. Мы должны позвонить диспетчеру и назвать количество вагонов для матрешек и для солдат. Пустых вагонов не должно быть. Вы нам всегда помогаете, помогите и сейчас.  Пожалуйста.</vt:lpstr>
      <vt:lpstr>Слайд 4</vt:lpstr>
      <vt:lpstr>Слайд 5</vt:lpstr>
      <vt:lpstr>Слайд 6</vt:lpstr>
      <vt:lpstr>Я хочу поиграть с вами, ребята, в игру «Замри». Я буду показывать число и если это число будет больше 5, то вы танцуете, прыгаете, а если это число меньше 5 – замираете. Всем понятно, тогда вперед (воспитатель называет любые числа до 10). Молодцы. Продолжаем.</vt:lpstr>
      <vt:lpstr>   Симка пошла звонить диспетчеру, а мне нужно рассадить гостей за столы. За этот стол садятся гости, у которых номер билета «&lt;6», а за другой – все остальные. Какие это будут числа? Какой знак нужен для второго столика? (enter) Правильно. Давайте рассадим гостей за столы.  Ну, что проверяем?  (enter).   </vt:lpstr>
      <vt:lpstr>Спасибо ребята, мы сможем и гостей встретить и за стол правильно посадить.  А как вы думаете, сколько лет исполнилось нашему другу. Давайте не будем гадать, а отгадаем загадку. Кто ее отгадает, тот и узнает сколько лет Дим Димычу. А нам пора. Покааа. Загадка: Нолик, стань за единицей,  За своей родной сестрицей.  Только так, когда вы вместе,  Называть вас будут ...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Elena</cp:lastModifiedBy>
  <cp:revision>79</cp:revision>
  <dcterms:created xsi:type="dcterms:W3CDTF">2019-08-26T08:26:44Z</dcterms:created>
  <dcterms:modified xsi:type="dcterms:W3CDTF">2020-10-16T07:45:01Z</dcterms:modified>
</cp:coreProperties>
</file>