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65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irov-portal.ru/upload/original/blog/a72/a724c138b1d0a755ba39e9193488600b.jpg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10825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Развитие элементарных математических представлений</a:t>
            </a:r>
            <a:b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НОД №4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875248"/>
            <a:ext cx="6400800" cy="100811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</a:rPr>
              <a:t>«Игра в солдатики»</a:t>
            </a:r>
            <a:endParaRPr lang="ru-RU" sz="4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5445224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Кондратьева Е.М.</a:t>
            </a:r>
          </a:p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Воспитатель МАДОУ ЦРР </a:t>
            </a:r>
            <a:r>
              <a:rPr lang="ru-RU" sz="20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детский сад №104</a:t>
            </a:r>
            <a:endParaRPr lang="ru-RU" sz="2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46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836712"/>
            <a:ext cx="7772400" cy="194421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Образовательно-развивающая задача: </a:t>
            </a:r>
            <a:r>
              <a:rPr lang="ru-RU" sz="2400" dirty="0">
                <a:solidFill>
                  <a:prstClr val="black"/>
                </a:solidFill>
              </a:rPr>
              <a:t>освоение действий </a:t>
            </a:r>
            <a:r>
              <a:rPr lang="ru-RU" sz="2400" dirty="0" smtClean="0">
                <a:solidFill>
                  <a:prstClr val="black"/>
                </a:solidFill>
              </a:rPr>
              <a:t>построения </a:t>
            </a:r>
            <a:r>
              <a:rPr lang="ru-RU" sz="2400" dirty="0" err="1" smtClean="0">
                <a:solidFill>
                  <a:prstClr val="black"/>
                </a:solidFill>
              </a:rPr>
              <a:t>сериационных</a:t>
            </a:r>
            <a:r>
              <a:rPr lang="ru-RU" sz="2400" dirty="0" smtClean="0">
                <a:solidFill>
                  <a:prstClr val="black"/>
                </a:solidFill>
              </a:rPr>
              <a:t> рядов предметов и их заместителей.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952" y="3379304"/>
            <a:ext cx="7560840" cy="1705880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solidFill>
                  <a:srgbClr val="7030A0"/>
                </a:solidFill>
              </a:rPr>
              <a:t>Педагогическая задача: </a:t>
            </a:r>
            <a:r>
              <a:rPr lang="ru-RU" sz="2400" dirty="0" smtClean="0">
                <a:solidFill>
                  <a:prstClr val="black"/>
                </a:solidFill>
              </a:rPr>
              <a:t>создает условия для непосредственного сравнения предметов по величине.</a:t>
            </a:r>
            <a:endParaRPr lang="ru-RU" sz="2400" dirty="0">
              <a:solidFill>
                <a:srgbClr val="8064A2">
                  <a:lumMod val="75000"/>
                </a:srgb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8220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223" y="3825023"/>
            <a:ext cx="2808312" cy="3032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420888"/>
            <a:ext cx="3705840" cy="188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5305" y="2570004"/>
            <a:ext cx="2742606" cy="158417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FFFF00"/>
                </a:solidFill>
              </a:rPr>
              <a:t>Привет, ребята!  Поиграем? А во что, вы узнаете, когда отгадаете загадку. Правильно, солдатики.</a:t>
            </a:r>
            <a:br>
              <a:rPr lang="ru-RU" sz="1800" b="1" dirty="0" smtClean="0">
                <a:solidFill>
                  <a:srgbClr val="FFFF00"/>
                </a:solidFill>
              </a:rPr>
            </a:br>
            <a:endParaRPr lang="ru-RU" sz="1800" b="1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31316" y="4085045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У меня есть целый полк,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Я в сраженьях знаю толк.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И ребята в том полку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При </a:t>
            </a:r>
            <a:r>
              <a:rPr lang="ru-RU" dirty="0" err="1">
                <a:solidFill>
                  <a:srgbClr val="000000"/>
                </a:solidFill>
                <a:latin typeface="Helvetica Neue"/>
              </a:rPr>
              <a:t>оружьи</a:t>
            </a:r>
            <a:r>
              <a:rPr lang="ru-RU" dirty="0">
                <a:solidFill>
                  <a:srgbClr val="000000"/>
                </a:solidFill>
                <a:latin typeface="Helvetica Neue"/>
              </a:rPr>
              <a:t>, начеку.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Понарошку та война -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В комнате идет она.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Кто они, мои ребята?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Все в мундирах и </a:t>
            </a:r>
            <a:r>
              <a:rPr lang="ru-RU" dirty="0" smtClean="0">
                <a:solidFill>
                  <a:srgbClr val="000000"/>
                </a:solidFill>
                <a:latin typeface="Helvetica Neue"/>
              </a:rPr>
              <a:t>бушлатах.</a:t>
            </a:r>
            <a:endParaRPr lang="ru-RU" b="0" i="0" dirty="0">
              <a:solidFill>
                <a:srgbClr val="000000"/>
              </a:solidFill>
              <a:effectLst/>
              <a:latin typeface="Helvetica Neue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1553" y="3890017"/>
            <a:ext cx="3168352" cy="269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12161" y="116632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Примечание: жми мышкой и появится отгадка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6922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6355" r="-1" b="-3039"/>
          <a:stretch/>
        </p:blipFill>
        <p:spPr bwMode="auto">
          <a:xfrm>
            <a:off x="0" y="4975467"/>
            <a:ext cx="1799184" cy="18825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144" y="2905883"/>
            <a:ext cx="5123879" cy="2602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0330" y="3358553"/>
            <a:ext cx="3747506" cy="1512168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srgbClr val="FFFF00"/>
                </a:solidFill>
              </a:rPr>
              <a:t>Я</a:t>
            </a:r>
            <a:r>
              <a:rPr lang="ru-RU" sz="1800" b="1" dirty="0" smtClean="0">
                <a:solidFill>
                  <a:srgbClr val="FFFF00"/>
                </a:solidFill>
              </a:rPr>
              <a:t> буду командиром. Когда я скажу солдатикам «Стройся», они построятся в одну линию по росту: от самого высокого до самого низкого.</a:t>
            </a:r>
            <a:br>
              <a:rPr lang="ru-RU" sz="1800" b="1" dirty="0" smtClean="0">
                <a:solidFill>
                  <a:srgbClr val="FFFF00"/>
                </a:solidFill>
              </a:rPr>
            </a:br>
            <a:r>
              <a:rPr lang="ru-RU" sz="1800" b="1" dirty="0" smtClean="0">
                <a:solidFill>
                  <a:srgbClr val="FFFF00"/>
                </a:solidFill>
              </a:rPr>
              <a:t>-Стройся! Стройся! Ой ничего не получается. Помогите мне ребята, без вас мне не справиться.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300" t="6983" r="45567" b="6364"/>
          <a:stretch/>
        </p:blipFill>
        <p:spPr bwMode="auto">
          <a:xfrm>
            <a:off x="2888998" y="966246"/>
            <a:ext cx="665018" cy="193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167" t="5745" r="55489" b="6808"/>
          <a:stretch/>
        </p:blipFill>
        <p:spPr bwMode="auto">
          <a:xfrm>
            <a:off x="7740352" y="669987"/>
            <a:ext cx="1287853" cy="371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56" t="5744" r="87664" b="6809"/>
          <a:stretch/>
        </p:blipFill>
        <p:spPr bwMode="auto">
          <a:xfrm>
            <a:off x="7285841" y="4150180"/>
            <a:ext cx="909021" cy="253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44" t="6364" r="76177" b="6808"/>
          <a:stretch/>
        </p:blipFill>
        <p:spPr bwMode="auto">
          <a:xfrm>
            <a:off x="6313714" y="2172620"/>
            <a:ext cx="1037488" cy="293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692" t="2166" r="3978" b="6982"/>
          <a:stretch/>
        </p:blipFill>
        <p:spPr bwMode="auto">
          <a:xfrm>
            <a:off x="4337552" y="1569544"/>
            <a:ext cx="475078" cy="1299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333" t="6809" r="14534" b="5744"/>
          <a:stretch/>
        </p:blipFill>
        <p:spPr bwMode="auto">
          <a:xfrm>
            <a:off x="3555450" y="5104513"/>
            <a:ext cx="538221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696" t="5745" r="34589" b="6808"/>
          <a:stretch/>
        </p:blipFill>
        <p:spPr bwMode="auto">
          <a:xfrm>
            <a:off x="182144" y="773509"/>
            <a:ext cx="913239" cy="2325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778" t="7070" r="24878" b="6808"/>
          <a:stretch/>
        </p:blipFill>
        <p:spPr bwMode="auto">
          <a:xfrm>
            <a:off x="5373660" y="692928"/>
            <a:ext cx="940054" cy="266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11" t="7070" r="65622" b="6808"/>
          <a:stretch/>
        </p:blipFill>
        <p:spPr bwMode="auto">
          <a:xfrm>
            <a:off x="4572000" y="3288295"/>
            <a:ext cx="1224136" cy="333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120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6355" r="-1" b="-3039"/>
          <a:stretch/>
        </p:blipFill>
        <p:spPr bwMode="auto">
          <a:xfrm>
            <a:off x="2609370" y="1265704"/>
            <a:ext cx="1799184" cy="18825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1134" y="188640"/>
            <a:ext cx="2832371" cy="1438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8796" y="404664"/>
            <a:ext cx="2217045" cy="739405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FFFF00"/>
                </a:solidFill>
              </a:rPr>
              <a:t>Расставим их по росту. Найдите самого высокого солдатика…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300" t="6983" r="45567" b="6364"/>
          <a:stretch/>
        </p:blipFill>
        <p:spPr bwMode="auto">
          <a:xfrm>
            <a:off x="7471122" y="4902216"/>
            <a:ext cx="665018" cy="193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167" t="5745" r="55489" b="6808"/>
          <a:stretch/>
        </p:blipFill>
        <p:spPr bwMode="auto">
          <a:xfrm>
            <a:off x="696497" y="3294267"/>
            <a:ext cx="1287853" cy="371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56" t="5744" r="87664" b="6809"/>
          <a:stretch/>
        </p:blipFill>
        <p:spPr bwMode="auto">
          <a:xfrm>
            <a:off x="8204554" y="4345436"/>
            <a:ext cx="909021" cy="253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44" t="6364" r="76177" b="6808"/>
          <a:stretch/>
        </p:blipFill>
        <p:spPr bwMode="auto">
          <a:xfrm>
            <a:off x="4711616" y="3935789"/>
            <a:ext cx="1037488" cy="293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692" t="2166" r="3978" b="6982"/>
          <a:stretch/>
        </p:blipFill>
        <p:spPr bwMode="auto">
          <a:xfrm>
            <a:off x="2960142" y="5382841"/>
            <a:ext cx="475078" cy="1299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333" t="6809" r="14534" b="5744"/>
          <a:stretch/>
        </p:blipFill>
        <p:spPr bwMode="auto">
          <a:xfrm>
            <a:off x="5793536" y="5240401"/>
            <a:ext cx="538221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778" t="7070" r="24878" b="6808"/>
          <a:stretch/>
        </p:blipFill>
        <p:spPr bwMode="auto">
          <a:xfrm>
            <a:off x="6372200" y="4188620"/>
            <a:ext cx="940054" cy="266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696" t="5745" r="34589" b="6808"/>
          <a:stretch/>
        </p:blipFill>
        <p:spPr bwMode="auto">
          <a:xfrm>
            <a:off x="1891367" y="4437101"/>
            <a:ext cx="913239" cy="2325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11" t="7070" r="65622" b="6808"/>
          <a:stretch/>
        </p:blipFill>
        <p:spPr bwMode="auto">
          <a:xfrm>
            <a:off x="3684633" y="3731864"/>
            <a:ext cx="1224136" cy="333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229372" y="3920527"/>
            <a:ext cx="8964488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5-конечная звезда 10"/>
          <p:cNvSpPr/>
          <p:nvPr/>
        </p:nvSpPr>
        <p:spPr>
          <a:xfrm>
            <a:off x="505350" y="3330842"/>
            <a:ext cx="538804" cy="563535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9407" y="3294266"/>
            <a:ext cx="658813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0881" y="3308190"/>
            <a:ext cx="658813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3414" y="3313176"/>
            <a:ext cx="658813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0430" y="3313176"/>
            <a:ext cx="658813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5220" y="3313239"/>
            <a:ext cx="658813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2114" y="3313239"/>
            <a:ext cx="658813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7595" y="3268123"/>
            <a:ext cx="658813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69428" y="3294267"/>
            <a:ext cx="658813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6363" y="4788453"/>
            <a:ext cx="1822450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6952" y="4008460"/>
            <a:ext cx="3305302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396317" y="4040072"/>
            <a:ext cx="26541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Ура! У нас получилось. А вы хотите еще поиграть? Тогда Стройся и вперед!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842227" y="0"/>
            <a:ext cx="21942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Примечание: </a:t>
            </a:r>
          </a:p>
          <a:p>
            <a:r>
              <a:rPr lang="ru-RU" dirty="0" smtClean="0"/>
              <a:t>1.Жми на </a:t>
            </a:r>
            <a:r>
              <a:rPr lang="ru-RU" dirty="0" err="1"/>
              <a:t>К</a:t>
            </a:r>
            <a:r>
              <a:rPr lang="ru-RU" dirty="0" err="1" smtClean="0"/>
              <a:t>арыча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2.После обсуждения с детьми, жми на солдатика и он встанет на свое место.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8103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94 0.16898 L -0.07969 -0.45047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0" y="-3097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27657 -0.4344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37" y="-2173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07407E-6 L -0.3427 -0.43125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35" y="-21574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0.35347 -0.42153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74" y="-21088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 L -0.14861 -0.42986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31" y="-21505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7 L 0.1441 -0.42153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05" y="-21088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-0.28472 -0.4662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36" y="-23310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-0.43907 -0.43403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62" y="-21713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7 L 0.53629 -0.40069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06" y="-20046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1" grpId="0" animBg="1"/>
      <p:bldP spid="11" grpId="1" animBg="1"/>
      <p:bldP spid="1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3" y="0"/>
            <a:ext cx="9137817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997839"/>
            <a:ext cx="669674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Физкультминутка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«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Играть идём!» </a:t>
            </a: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/>
              <a:t>Мы лётчики, </a:t>
            </a:r>
            <a:r>
              <a:rPr lang="ru-RU" b="1" dirty="0" smtClean="0"/>
              <a:t>пилоты</a:t>
            </a:r>
          </a:p>
          <a:p>
            <a:pPr algn="ctr"/>
            <a:r>
              <a:rPr lang="ru-RU" dirty="0" smtClean="0"/>
              <a:t> </a:t>
            </a:r>
            <a:r>
              <a:rPr lang="ru-RU" b="1" dirty="0"/>
              <a:t>Мы водим самолёты. </a:t>
            </a:r>
          </a:p>
          <a:p>
            <a:pPr algn="ctr"/>
            <a:r>
              <a:rPr lang="ru-RU" dirty="0" smtClean="0"/>
              <a:t>Руки </a:t>
            </a:r>
            <a:r>
              <a:rPr lang="ru-RU" dirty="0"/>
              <a:t>в стороны, повороты туловища. </a:t>
            </a:r>
          </a:p>
          <a:p>
            <a:pPr algn="ctr"/>
            <a:r>
              <a:rPr lang="ru-RU" b="1" dirty="0" smtClean="0"/>
              <a:t>Танкисты </a:t>
            </a:r>
            <a:r>
              <a:rPr lang="ru-RU" b="1" dirty="0"/>
              <a:t>и ракетчики</a:t>
            </a:r>
            <a:r>
              <a:rPr lang="ru-RU" b="1" dirty="0" smtClean="0"/>
              <a:t>,</a:t>
            </a:r>
          </a:p>
          <a:p>
            <a:pPr algn="ctr"/>
            <a:r>
              <a:rPr lang="ru-RU" b="1" dirty="0" smtClean="0"/>
              <a:t>Мы </a:t>
            </a:r>
            <a:r>
              <a:rPr lang="ru-RU" b="1" dirty="0"/>
              <a:t>славные </a:t>
            </a:r>
            <a:r>
              <a:rPr lang="ru-RU" b="1" dirty="0" smtClean="0"/>
              <a:t>разведчики</a:t>
            </a:r>
          </a:p>
          <a:p>
            <a:pPr algn="ctr"/>
            <a:r>
              <a:rPr lang="ru-RU" dirty="0"/>
              <a:t>Наклон вперёд, смотрим в «бинокль». </a:t>
            </a:r>
          </a:p>
          <a:p>
            <a:pPr algn="ctr"/>
            <a:r>
              <a:rPr lang="ru-RU" b="1" dirty="0"/>
              <a:t>Мы моряки, подводники, </a:t>
            </a:r>
            <a:endParaRPr lang="ru-RU" dirty="0"/>
          </a:p>
          <a:p>
            <a:pPr algn="ctr"/>
            <a:r>
              <a:rPr lang="ru-RU" b="1" dirty="0"/>
              <a:t>Мы храбрые бойцы. </a:t>
            </a:r>
          </a:p>
          <a:p>
            <a:pPr algn="ctr"/>
            <a:r>
              <a:rPr lang="ru-RU" dirty="0"/>
              <a:t>Приседания</a:t>
            </a:r>
            <a:r>
              <a:rPr lang="ru-RU" dirty="0" smtClean="0"/>
              <a:t>.</a:t>
            </a:r>
          </a:p>
          <a:p>
            <a:pPr algn="ctr"/>
            <a:r>
              <a:rPr lang="ru-RU" b="1" dirty="0" smtClean="0"/>
              <a:t>Скоро </a:t>
            </a:r>
            <a:r>
              <a:rPr lang="ru-RU" b="1" dirty="0"/>
              <a:t>в Армию пойдём, </a:t>
            </a:r>
            <a:endParaRPr lang="ru-RU" b="1" dirty="0" smtClean="0"/>
          </a:p>
          <a:p>
            <a:pPr algn="ctr"/>
            <a:r>
              <a:rPr lang="ru-RU" b="1" dirty="0" smtClean="0"/>
              <a:t>А </a:t>
            </a:r>
            <a:r>
              <a:rPr lang="ru-RU" b="1" dirty="0"/>
              <a:t>пока </a:t>
            </a:r>
            <a:r>
              <a:rPr lang="ru-RU" b="1" dirty="0" smtClean="0"/>
              <a:t>играть идём!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Шагают на месте. </a:t>
            </a:r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573556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3" y="0"/>
            <a:ext cx="91378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0466" y="4814888"/>
            <a:ext cx="1595356" cy="1722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58704"/>
            <a:ext cx="3260479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3409108"/>
            <a:ext cx="2376264" cy="1028003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FFFF00"/>
                </a:solidFill>
              </a:rPr>
              <a:t>Вот мои новые солдатики построились. У вас тоже есть такие солдатики. Постройте их как у меня.</a:t>
            </a:r>
            <a:endParaRPr lang="ru-RU" sz="1800" b="1" dirty="0">
              <a:solidFill>
                <a:srgbClr val="FFFF00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183" y="6597352"/>
            <a:ext cx="9137817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51520" y="4149080"/>
            <a:ext cx="360040" cy="2448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b="1" cap="all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2313" y="6214631"/>
            <a:ext cx="384175" cy="356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858520"/>
            <a:ext cx="384175" cy="712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517232"/>
            <a:ext cx="384175" cy="1080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119688"/>
            <a:ext cx="384175" cy="1477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814888"/>
            <a:ext cx="384175" cy="1782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437112"/>
            <a:ext cx="384175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06567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9760"/>
            <a:ext cx="9162791" cy="687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95" y="148478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Источники: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/>
          </a:bodyPr>
          <a:lstStyle/>
          <a:p>
            <a:r>
              <a:rPr lang="en-US" sz="1600" dirty="0">
                <a:hlinkClick r:id="rId3"/>
              </a:rPr>
              <a:t>https://</a:t>
            </a:r>
            <a:r>
              <a:rPr lang="en-US" sz="1600" dirty="0" smtClean="0">
                <a:hlinkClick r:id="rId3"/>
              </a:rPr>
              <a:t>kirov-portal.ru/upload/original/blog/a72/a724c138b1d0a755ba39e9193488600b.jpg</a:t>
            </a:r>
            <a:endParaRPr lang="ru-RU" sz="1600" dirty="0" smtClean="0"/>
          </a:p>
          <a:p>
            <a:r>
              <a:rPr lang="en-US" sz="1600" dirty="0"/>
              <a:t>http://ped-kopilka.ru/blogs/svetlana-kuzmovna-tanacheva/fizkultminutki-na-patrioticheskuyu-temu.html</a:t>
            </a:r>
          </a:p>
        </p:txBody>
      </p:sp>
    </p:spTree>
    <p:extLst>
      <p:ext uri="{BB962C8B-B14F-4D97-AF65-F5344CB8AC3E}">
        <p14:creationId xmlns:p14="http://schemas.microsoft.com/office/powerpoint/2010/main" xmlns="" val="97051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279</Words>
  <Application>Microsoft Office PowerPoint</Application>
  <PresentationFormat>Экран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Развитие элементарных математических представлений НОД №4</vt:lpstr>
      <vt:lpstr>Образовательно-развивающая задача: освоение действий построения сериационных рядов предметов и их заместителей.</vt:lpstr>
      <vt:lpstr>Привет, ребята!  Поиграем? А во что, вы узнаете, когда отгадаете загадку. Правильно, солдатики. </vt:lpstr>
      <vt:lpstr>Я буду командиром. Когда я скажу солдатикам «Стройся», они построятся в одну линию по росту: от самого высокого до самого низкого. -Стройся! Стройся! Ой ничего не получается. Помогите мне ребята, без вас мне не справиться.</vt:lpstr>
      <vt:lpstr>Расставим их по росту. Найдите самого высокого солдатика…</vt:lpstr>
      <vt:lpstr>Слайд 6</vt:lpstr>
      <vt:lpstr>Вот мои новые солдатики построились. У вас тоже есть такие солдатики. Постройте их как у меня.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элементарных математических представлений НОД №1</dc:title>
  <dc:creator>1</dc:creator>
  <cp:lastModifiedBy>Elena</cp:lastModifiedBy>
  <cp:revision>65</cp:revision>
  <dcterms:created xsi:type="dcterms:W3CDTF">2017-10-18T15:47:50Z</dcterms:created>
  <dcterms:modified xsi:type="dcterms:W3CDTF">2020-10-16T05:32:45Z</dcterms:modified>
</cp:coreProperties>
</file>