
<file path=[Content_Types].xml><?xml version="1.0" encoding="utf-8"?>
<Types xmlns="http://schemas.openxmlformats.org/package/2006/content-types">
  <Default Extension="png" ContentType="image/png"/>
  <Default Extension="amr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279" r:id="rId3"/>
    <p:sldId id="280" r:id="rId4"/>
    <p:sldId id="281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82" r:id="rId22"/>
    <p:sldId id="272" r:id="rId23"/>
    <p:sldId id="273" r:id="rId24"/>
    <p:sldId id="274" r:id="rId25"/>
    <p:sldId id="275" r:id="rId26"/>
    <p:sldId id="276" r:id="rId27"/>
    <p:sldId id="277" r:id="rId28"/>
    <p:sldId id="283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99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9C8F-1633-4A05-8E19-FB219E09732B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C87B14A-392A-422F-84AC-505A974E8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565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9C8F-1633-4A05-8E19-FB219E09732B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C87B14A-392A-422F-84AC-505A974E8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668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9C8F-1633-4A05-8E19-FB219E09732B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C87B14A-392A-422F-84AC-505A974E800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4352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9C8F-1633-4A05-8E19-FB219E09732B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C87B14A-392A-422F-84AC-505A974E8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589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9C8F-1633-4A05-8E19-FB219E09732B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C87B14A-392A-422F-84AC-505A974E8001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59113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9C8F-1633-4A05-8E19-FB219E09732B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C87B14A-392A-422F-84AC-505A974E8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259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9C8F-1633-4A05-8E19-FB219E09732B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7B14A-392A-422F-84AC-505A974E8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742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9C8F-1633-4A05-8E19-FB219E09732B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7B14A-392A-422F-84AC-505A974E8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164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9C8F-1633-4A05-8E19-FB219E09732B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7B14A-392A-422F-84AC-505A974E8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733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9C8F-1633-4A05-8E19-FB219E09732B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C87B14A-392A-422F-84AC-505A974E8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177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9C8F-1633-4A05-8E19-FB219E09732B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C87B14A-392A-422F-84AC-505A974E8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503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9C8F-1633-4A05-8E19-FB219E09732B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C87B14A-392A-422F-84AC-505A974E8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679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9C8F-1633-4A05-8E19-FB219E09732B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7B14A-392A-422F-84AC-505A974E8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312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9C8F-1633-4A05-8E19-FB219E09732B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7B14A-392A-422F-84AC-505A974E8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078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9C8F-1633-4A05-8E19-FB219E09732B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7B14A-392A-422F-84AC-505A974E8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977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9C8F-1633-4A05-8E19-FB219E09732B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C87B14A-392A-422F-84AC-505A974E8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76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29C8F-1633-4A05-8E19-FB219E09732B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C87B14A-392A-422F-84AC-505A974E8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90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amr"/><Relationship Id="rId1" Type="http://schemas.microsoft.com/office/2007/relationships/media" Target="../media/media1.amr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amr"/><Relationship Id="rId1" Type="http://schemas.microsoft.com/office/2007/relationships/media" Target="../media/media10.amr"/><Relationship Id="rId6" Type="http://schemas.openxmlformats.org/officeDocument/2006/relationships/image" Target="../media/image3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amr"/><Relationship Id="rId1" Type="http://schemas.microsoft.com/office/2007/relationships/media" Target="../media/media11.amr"/><Relationship Id="rId6" Type="http://schemas.openxmlformats.org/officeDocument/2006/relationships/image" Target="../media/image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amr"/><Relationship Id="rId1" Type="http://schemas.microsoft.com/office/2007/relationships/media" Target="../media/media12.amr"/><Relationship Id="rId6" Type="http://schemas.openxmlformats.org/officeDocument/2006/relationships/image" Target="../media/image3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amr"/><Relationship Id="rId1" Type="http://schemas.microsoft.com/office/2007/relationships/media" Target="../media/media13.amr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amr"/><Relationship Id="rId1" Type="http://schemas.microsoft.com/office/2007/relationships/media" Target="../media/media14.amr"/><Relationship Id="rId6" Type="http://schemas.openxmlformats.org/officeDocument/2006/relationships/image" Target="../media/image28.jpeg"/><Relationship Id="rId5" Type="http://schemas.openxmlformats.org/officeDocument/2006/relationships/image" Target="../media/image3.pn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amr"/><Relationship Id="rId1" Type="http://schemas.microsoft.com/office/2007/relationships/media" Target="../media/media15.amr"/><Relationship Id="rId6" Type="http://schemas.openxmlformats.org/officeDocument/2006/relationships/image" Target="../media/image3.pn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6.amr"/><Relationship Id="rId1" Type="http://schemas.microsoft.com/office/2007/relationships/media" Target="../media/media16.amr"/><Relationship Id="rId6" Type="http://schemas.openxmlformats.org/officeDocument/2006/relationships/image" Target="../media/image15.jp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amr"/><Relationship Id="rId1" Type="http://schemas.microsoft.com/office/2007/relationships/media" Target="../media/media17.amr"/><Relationship Id="rId5" Type="http://schemas.openxmlformats.org/officeDocument/2006/relationships/image" Target="../media/image3.png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amr"/><Relationship Id="rId1" Type="http://schemas.microsoft.com/office/2007/relationships/media" Target="../media/media18.amr"/><Relationship Id="rId6" Type="http://schemas.openxmlformats.org/officeDocument/2006/relationships/image" Target="../media/image3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jpg"/><Relationship Id="rId2" Type="http://schemas.openxmlformats.org/officeDocument/2006/relationships/audio" Target="../media/media19.amr"/><Relationship Id="rId1" Type="http://schemas.microsoft.com/office/2007/relationships/media" Target="../media/media19.amr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amr"/><Relationship Id="rId1" Type="http://schemas.microsoft.com/office/2007/relationships/media" Target="../media/media20.amr"/><Relationship Id="rId5" Type="http://schemas.openxmlformats.org/officeDocument/2006/relationships/image" Target="../media/image3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amr"/><Relationship Id="rId1" Type="http://schemas.microsoft.com/office/2007/relationships/media" Target="../media/media21.amr"/><Relationship Id="rId5" Type="http://schemas.openxmlformats.org/officeDocument/2006/relationships/image" Target="../media/image3.pn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amr"/><Relationship Id="rId1" Type="http://schemas.microsoft.com/office/2007/relationships/media" Target="../media/media22.amr"/><Relationship Id="rId6" Type="http://schemas.openxmlformats.org/officeDocument/2006/relationships/image" Target="../media/image3.pn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amr"/><Relationship Id="rId1" Type="http://schemas.microsoft.com/office/2007/relationships/media" Target="../media/media23.amr"/><Relationship Id="rId5" Type="http://schemas.openxmlformats.org/officeDocument/2006/relationships/image" Target="../media/image3.png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amr"/><Relationship Id="rId1" Type="http://schemas.microsoft.com/office/2007/relationships/media" Target="../media/media24.amr"/><Relationship Id="rId5" Type="http://schemas.openxmlformats.org/officeDocument/2006/relationships/image" Target="../media/image3.png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amr"/><Relationship Id="rId1" Type="http://schemas.microsoft.com/office/2007/relationships/media" Target="../media/media25.amr"/><Relationship Id="rId5" Type="http://schemas.openxmlformats.org/officeDocument/2006/relationships/image" Target="../media/image3.png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amr"/><Relationship Id="rId1" Type="http://schemas.microsoft.com/office/2007/relationships/media" Target="../media/media26.amr"/><Relationship Id="rId5" Type="http://schemas.openxmlformats.org/officeDocument/2006/relationships/image" Target="../media/image3.png"/><Relationship Id="rId4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7.amr"/><Relationship Id="rId1" Type="http://schemas.microsoft.com/office/2007/relationships/media" Target="../media/media27.amr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eg"/><Relationship Id="rId2" Type="http://schemas.openxmlformats.org/officeDocument/2006/relationships/audio" Target="../media/media5.amr"/><Relationship Id="rId1" Type="http://schemas.microsoft.com/office/2007/relationships/media" Target="../media/media5.amr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6.amr"/><Relationship Id="rId1" Type="http://schemas.microsoft.com/office/2007/relationships/media" Target="../media/media6.amr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amr"/><Relationship Id="rId1" Type="http://schemas.microsoft.com/office/2007/relationships/media" Target="../media/media7.amr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8.amr"/><Relationship Id="rId1" Type="http://schemas.microsoft.com/office/2007/relationships/media" Target="../media/media8.amr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amr"/><Relationship Id="rId1" Type="http://schemas.microsoft.com/office/2007/relationships/media" Target="../media/media9.amr"/><Relationship Id="rId5" Type="http://schemas.openxmlformats.org/officeDocument/2006/relationships/image" Target="../media/image3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01441" y="1279865"/>
            <a:ext cx="82905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6600"/>
                </a:solidFill>
              </a:rPr>
              <a:t>Познавательная экскурсия в мир растений</a:t>
            </a:r>
          </a:p>
          <a:p>
            <a:pPr algn="ctr"/>
            <a:r>
              <a:rPr lang="ru-RU" sz="2000" b="1" dirty="0" smtClean="0">
                <a:solidFill>
                  <a:srgbClr val="FF6600"/>
                </a:solidFill>
              </a:rPr>
              <a:t>(для совместного просмотра родителей с детьми)</a:t>
            </a:r>
            <a:endParaRPr lang="ru-RU" sz="2000" b="1" dirty="0" smtClean="0">
              <a:solidFill>
                <a:srgbClr val="FF6600"/>
              </a:solidFill>
            </a:endParaRPr>
          </a:p>
          <a:p>
            <a:pPr algn="ctr"/>
            <a:r>
              <a:rPr lang="ru-RU" dirty="0" smtClean="0"/>
              <a:t> </a:t>
            </a:r>
            <a:r>
              <a:rPr lang="ru-RU" sz="2800" dirty="0" smtClean="0">
                <a:solidFill>
                  <a:srgbClr val="009900"/>
                </a:solidFill>
              </a:rPr>
              <a:t>в старшей группе «Золотые рыбки»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9588" y="352697"/>
            <a:ext cx="8791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МАДОУ ЦРР детский сад № 104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492240" y="5242131"/>
            <a:ext cx="5878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Воспитатель: Кулиева Татьяна Георгиевна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75" y="352697"/>
            <a:ext cx="3075830" cy="41011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90" y="3834608"/>
            <a:ext cx="3753394" cy="281504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0217" y="3695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0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Click="0" advTm="30000">
        <p14:warp dir="in"/>
      </p:transition>
    </mc:Choice>
    <mc:Fallback xmlns="">
      <p:transition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59" y="213063"/>
            <a:ext cx="5921652" cy="44412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8"/>
          <a:stretch/>
        </p:blipFill>
        <p:spPr>
          <a:xfrm>
            <a:off x="6575394" y="213063"/>
            <a:ext cx="5380804" cy="53230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85747" y="5536089"/>
            <a:ext cx="9800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Фиалка душистая</a:t>
            </a:r>
          </a:p>
          <a:p>
            <a:endParaRPr lang="ru-RU" dirty="0"/>
          </a:p>
        </p:txBody>
      </p:sp>
      <p:pic>
        <p:nvPicPr>
          <p:cNvPr id="5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6598" y="213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30125"/>
      </p:ext>
    </p:extLst>
  </p:cSld>
  <p:clrMapOvr>
    <a:masterClrMapping/>
  </p:clrMapOvr>
  <p:transition spd="slow" advClick="0" advTm="2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78" y="186431"/>
            <a:ext cx="6471451" cy="48535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885" y="186431"/>
            <a:ext cx="5220069" cy="39150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7666" y="5193437"/>
            <a:ext cx="993411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Полевой вьюнок</a:t>
            </a:r>
          </a:p>
          <a:p>
            <a:endParaRPr lang="ru-RU" dirty="0"/>
          </a:p>
        </p:txBody>
      </p:sp>
      <p:pic>
        <p:nvPicPr>
          <p:cNvPr id="5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0311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70571"/>
      </p:ext>
    </p:extLst>
  </p:cSld>
  <p:clrMapOvr>
    <a:masterClrMapping/>
  </p:clrMapOvr>
  <p:transition spd="slow" advTm="273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26" y="206035"/>
            <a:ext cx="5129814" cy="64122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68754" y="4811697"/>
            <a:ext cx="588589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Кислица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718" y="326239"/>
            <a:ext cx="4928923" cy="3697616"/>
          </a:xfrm>
          <a:prstGeom prst="rect">
            <a:avLst/>
          </a:prstGeom>
        </p:spPr>
      </p:pic>
      <p:pic>
        <p:nvPicPr>
          <p:cNvPr id="3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7319" y="214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86666"/>
      </p:ext>
    </p:extLst>
  </p:cSld>
  <p:clrMapOvr>
    <a:masterClrMapping/>
  </p:clrMapOvr>
  <p:transition spd="slow" advClick="0" advTm="414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1"/>
          <a:stretch/>
        </p:blipFill>
        <p:spPr>
          <a:xfrm>
            <a:off x="6090080" y="137602"/>
            <a:ext cx="5841507" cy="51224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42" y="530441"/>
            <a:ext cx="5575176" cy="41813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4198" y="5370991"/>
            <a:ext cx="1025370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Жимолость каприфоль</a:t>
            </a:r>
          </a:p>
          <a:p>
            <a:endParaRPr lang="ru-RU" dirty="0"/>
          </a:p>
        </p:txBody>
      </p:sp>
      <p:pic>
        <p:nvPicPr>
          <p:cNvPr id="5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5049" y="26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4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4000">
        <p:split orient="vert"/>
      </p:transition>
    </mc:Choice>
    <mc:Fallback xmlns="">
      <p:transition spd="slow" advClick="0" advTm="1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327487"/>
            <a:ext cx="6298521" cy="50388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08332" y="5586759"/>
            <a:ext cx="58947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Клен </a:t>
            </a:r>
            <a:endParaRPr lang="ru-RU" sz="60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79899"/>
            <a:ext cx="609600" cy="609600"/>
          </a:xfrm>
          <a:prstGeom prst="rect">
            <a:avLst/>
          </a:prstGeom>
        </p:spPr>
      </p:pic>
      <p:pic>
        <p:nvPicPr>
          <p:cNvPr id="1026" name="Picture 2" descr="https://st3.depositphotos.com/1525739/15806/i/950/depositphotos_158060880-stock-photo-dripping-sap-natural-gum-tre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072" y="1615515"/>
            <a:ext cx="4978128" cy="331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19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300">
        <p:split orient="vert"/>
      </p:transition>
    </mc:Choice>
    <mc:Fallback xmlns="">
      <p:transition spd="slow" advTm="163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68" y="0"/>
            <a:ext cx="11011270" cy="68820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365" y="87173"/>
            <a:ext cx="9312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Цветочные часы</a:t>
            </a:r>
            <a:endParaRPr lang="ru-RU" sz="72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806" y="1705858"/>
            <a:ext cx="6095453" cy="45715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57241" y="871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0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7000">
        <p:circle/>
      </p:transition>
    </mc:Choice>
    <mc:Fallback xmlns="">
      <p:transition spd="slow" advClick="0" advTm="37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67" y="239697"/>
            <a:ext cx="6182001" cy="41860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7" y="4617925"/>
            <a:ext cx="2662006" cy="19471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629" y="654727"/>
            <a:ext cx="4628225" cy="34711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3414" y="4696603"/>
            <a:ext cx="309107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Шиповник</a:t>
            </a:r>
          </a:p>
          <a:p>
            <a:pPr algn="ctr"/>
            <a:r>
              <a:rPr lang="ru-RU" sz="3200" dirty="0">
                <a:latin typeface="+mj-lt"/>
              </a:rPr>
              <a:t>р</a:t>
            </a:r>
            <a:r>
              <a:rPr lang="ru-RU" sz="3200" dirty="0" smtClean="0">
                <a:latin typeface="+mj-lt"/>
              </a:rPr>
              <a:t>аскрывается в 5 часов</a:t>
            </a:r>
            <a:endParaRPr lang="ru-RU" sz="32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56629" y="4617925"/>
            <a:ext cx="4628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Одуванчик</a:t>
            </a:r>
          </a:p>
          <a:p>
            <a:pPr algn="ctr"/>
            <a:r>
              <a:rPr lang="ru-RU" sz="3200" dirty="0"/>
              <a:t>р</a:t>
            </a:r>
            <a:r>
              <a:rPr lang="ru-RU" sz="3200" dirty="0" smtClean="0"/>
              <a:t>аскрывается </a:t>
            </a:r>
          </a:p>
          <a:p>
            <a:pPr algn="ctr"/>
            <a:r>
              <a:rPr lang="ru-RU" sz="3200" dirty="0" smtClean="0"/>
              <a:t>в 6-7 часов</a:t>
            </a:r>
            <a:endParaRPr lang="ru-RU" sz="3200" dirty="0"/>
          </a:p>
        </p:txBody>
      </p:sp>
      <p:pic>
        <p:nvPicPr>
          <p:cNvPr id="7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2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9000">
        <p14:reveal/>
      </p:transition>
    </mc:Choice>
    <mc:Fallback xmlns="">
      <p:transition spd="slow" advClick="0" advTm="1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72" y="149436"/>
            <a:ext cx="6656711" cy="5203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3593" y="5424257"/>
            <a:ext cx="887767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Горечавка бесстебельная</a:t>
            </a:r>
          </a:p>
          <a:p>
            <a:pPr algn="ctr"/>
            <a:r>
              <a:rPr lang="ru-RU" sz="2800" dirty="0" smtClean="0"/>
              <a:t>Раскрывается в 8 часов (май)</a:t>
            </a:r>
            <a:endParaRPr lang="ru-RU" sz="2800" dirty="0"/>
          </a:p>
        </p:txBody>
      </p:sp>
      <p:pic>
        <p:nvPicPr>
          <p:cNvPr id="4" name="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741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0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4000">
        <p14:reveal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26" y="310718"/>
            <a:ext cx="5456527" cy="40837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126" y="346229"/>
            <a:ext cx="5444971" cy="40837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2964" y="4705164"/>
            <a:ext cx="11469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Лесная фиалка             Кислица</a:t>
            </a:r>
          </a:p>
          <a:p>
            <a:pPr algn="ctr"/>
            <a:endParaRPr lang="ru-RU" sz="1000" b="1" dirty="0" smtClean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sz="3200" dirty="0" smtClean="0"/>
              <a:t>раскрывается в 9-10 часов (апрель)</a:t>
            </a:r>
            <a:endParaRPr lang="ru-RU" sz="3200" dirty="0"/>
          </a:p>
        </p:txBody>
      </p:sp>
      <p:pic>
        <p:nvPicPr>
          <p:cNvPr id="5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58114" y="710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2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6"/>
          <a:stretch/>
        </p:blipFill>
        <p:spPr>
          <a:xfrm>
            <a:off x="2408045" y="2792511"/>
            <a:ext cx="3973050" cy="34191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5" r="35641"/>
          <a:stretch/>
        </p:blipFill>
        <p:spPr>
          <a:xfrm>
            <a:off x="146548" y="230694"/>
            <a:ext cx="2462543" cy="34933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599" y="3805761"/>
            <a:ext cx="4009615" cy="26744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48"/>
          <a:stretch/>
        </p:blipFill>
        <p:spPr>
          <a:xfrm>
            <a:off x="8200808" y="127460"/>
            <a:ext cx="3772295" cy="32975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637763" y="3780411"/>
            <a:ext cx="5655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Лесная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лилия</a:t>
            </a:r>
            <a:endParaRPr lang="ru-RU" sz="32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38915" y="6211669"/>
            <a:ext cx="3870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Лилейник</a:t>
            </a:r>
            <a:endParaRPr lang="ru-RU" sz="32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67674" y="100494"/>
            <a:ext cx="5433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Просыпаются в 9-10 часов 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18531" y="1123337"/>
            <a:ext cx="2752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в</a:t>
            </a:r>
            <a:r>
              <a:rPr lang="ru-RU" sz="3200" b="1" dirty="0" smtClean="0"/>
              <a:t> мае </a:t>
            </a:r>
            <a:endParaRPr lang="ru-RU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707247" y="3322981"/>
            <a:ext cx="4065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rgbClr val="002060"/>
                </a:solidFill>
                <a:latin typeface="Book Antiqua" panose="02040602050305030304" pitchFamily="18" charset="0"/>
              </a:rPr>
              <a:t>Эшшольция</a:t>
            </a:r>
            <a:endParaRPr lang="ru-RU" sz="32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88389" y="6429600"/>
            <a:ext cx="4243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Ноготки</a:t>
            </a:r>
            <a:endParaRPr lang="ru-RU" sz="2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06734" y="1024786"/>
            <a:ext cx="1917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в</a:t>
            </a:r>
            <a:r>
              <a:rPr lang="ru-RU" sz="3200" b="1" dirty="0" smtClean="0"/>
              <a:t> июне- июле</a:t>
            </a:r>
            <a:endParaRPr lang="ru-RU" sz="3200" b="1" dirty="0"/>
          </a:p>
        </p:txBody>
      </p:sp>
      <p:pic>
        <p:nvPicPr>
          <p:cNvPr id="13" name="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57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6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A7EA5-8E66-4EAC-88C9-BB09A7B73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234" y="141792"/>
            <a:ext cx="9270863" cy="128089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 Narrow" pitchFamily="34" charset="0"/>
              </a:rPr>
              <a:t>Что изменилось в Федеральном законе «Об образовании в Российской Федерации» по вопросам воспитания </a:t>
            </a:r>
            <a:r>
              <a:rPr lang="ru-RU" sz="3200" dirty="0">
                <a:solidFill>
                  <a:srgbClr val="002060"/>
                </a:solidFill>
              </a:rPr>
              <a:t/>
            </a:r>
            <a:br>
              <a:rPr lang="ru-RU" sz="3200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  <a:latin typeface="Arial Narrow" pitchFamily="34" charset="0"/>
              </a:rPr>
              <a:t>(Заместитель  заведующего по воспитательно-методической работе Косарева Л.Н.,</a:t>
            </a:r>
            <a:br>
              <a:rPr lang="ru-RU" sz="2000" dirty="0">
                <a:solidFill>
                  <a:srgbClr val="002060"/>
                </a:solidFill>
                <a:latin typeface="Arial Narrow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 Narrow" pitchFamily="34" charset="0"/>
              </a:rPr>
              <a:t> старший воспитатель Осадчая К.В.)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203" y="5996226"/>
            <a:ext cx="112651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*ФЕДЕРАЛЬНЫЙ ЗАКОН О </a:t>
            </a:r>
            <a:r>
              <a:rPr lang="ru-RU" sz="1600" b="1" dirty="0">
                <a:solidFill>
                  <a:srgbClr val="002060"/>
                </a:solidFill>
              </a:rPr>
              <a:t>ВНЕСЕНИИ </a:t>
            </a:r>
            <a:r>
              <a:rPr lang="ru-RU" sz="1600" b="1" dirty="0" smtClean="0">
                <a:solidFill>
                  <a:srgbClr val="002060"/>
                </a:solidFill>
              </a:rPr>
              <a:t>ИЗМЕНЕНИЙ В </a:t>
            </a:r>
            <a:r>
              <a:rPr lang="ru-RU" sz="1600" b="1" dirty="0">
                <a:solidFill>
                  <a:srgbClr val="002060"/>
                </a:solidFill>
              </a:rPr>
              <a:t>ФЕДЕРАЛЬНЫЙ ЗАКОН "ОБ ОБРАЗОВАНИИ В РОССИЙСКОЙ ФЕДЕРАЦИИ"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ПО ВОПРОСАМ ВОСПИТАНИЯ </a:t>
            </a:r>
            <a:r>
              <a:rPr lang="ru-RU" sz="1600" b="1" dirty="0" smtClean="0">
                <a:solidFill>
                  <a:srgbClr val="002060"/>
                </a:solidFill>
              </a:rPr>
              <a:t>ОБУЧАЮЩИХСЯ (</a:t>
            </a:r>
            <a:r>
              <a:rPr lang="ru-RU" sz="1600" dirty="0" smtClean="0">
                <a:solidFill>
                  <a:srgbClr val="002060"/>
                </a:solidFill>
              </a:rPr>
              <a:t>24</a:t>
            </a:r>
            <a:r>
              <a:rPr lang="ru-RU" sz="1600" dirty="0">
                <a:solidFill>
                  <a:srgbClr val="002060"/>
                </a:solidFill>
              </a:rPr>
              <a:t> июля 2020 года N </a:t>
            </a:r>
            <a:r>
              <a:rPr lang="ru-RU" sz="1600" dirty="0" smtClean="0">
                <a:solidFill>
                  <a:srgbClr val="002060"/>
                </a:solidFill>
              </a:rPr>
              <a:t>304-ФЗ)</a:t>
            </a:r>
            <a:endParaRPr lang="ru-RU" sz="16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6338" y="504000"/>
            <a:ext cx="487363" cy="487363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7373" y="2073049"/>
            <a:ext cx="11636328" cy="38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6321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5000">
        <p14:conveyor dir="l"/>
      </p:transition>
    </mc:Choice>
    <mc:Fallback xmlns="">
      <p:transition spd="slow" advClick="0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71" y="1245090"/>
            <a:ext cx="6336825" cy="47526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3205" y="433526"/>
            <a:ext cx="4882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Раскрывается в 20 часов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83709" y="5997709"/>
            <a:ext cx="5282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Душистый табак</a:t>
            </a:r>
            <a:endParaRPr lang="ru-RU" sz="40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5409" y="1287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5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14:prism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140" y="1034019"/>
            <a:ext cx="6350801" cy="4763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8939" y="316092"/>
            <a:ext cx="5646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Раскрывается в 21 час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8375" y="5991826"/>
            <a:ext cx="4838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Маттиола</a:t>
            </a:r>
            <a:endParaRPr lang="ru-RU" sz="40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8624" y="11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1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14:flip dir="r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9"/>
          <a:stretch/>
        </p:blipFill>
        <p:spPr>
          <a:xfrm>
            <a:off x="546719" y="42296"/>
            <a:ext cx="11645281" cy="6815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339514" y="872293"/>
            <a:ext cx="75371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Лекарственные</a:t>
            </a:r>
          </a:p>
          <a:p>
            <a:pPr algn="ctr"/>
            <a:r>
              <a:rPr lang="ru-RU" sz="4800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растения</a:t>
            </a:r>
            <a:endParaRPr lang="ru-RU" sz="4800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48" y="2576423"/>
            <a:ext cx="5473081" cy="4104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0480" y="42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95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drap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91" y="479392"/>
            <a:ext cx="10124437" cy="45542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55938" y="5273336"/>
            <a:ext cx="8096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Мать – и - мачеха</a:t>
            </a:r>
            <a:endParaRPr lang="ru-RU" sz="5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2" name="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22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0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6000">
        <p:fade/>
      </p:transition>
    </mc:Choice>
    <mc:Fallback xmlns="">
      <p:transition spd="med" advClick="0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42" y="229097"/>
            <a:ext cx="8623053" cy="53868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88924" y="5628443"/>
            <a:ext cx="9765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Василек полевой</a:t>
            </a:r>
            <a:endParaRPr lang="ru-RU" sz="4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9669" y="91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5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7000">
        <p:fade/>
      </p:transition>
    </mc:Choice>
    <mc:Fallback xmlns="">
      <p:transition spd="med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48" y="113189"/>
            <a:ext cx="7350711" cy="55130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7266" y="5841506"/>
            <a:ext cx="9365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Тимьян ползучий</a:t>
            </a:r>
            <a:endParaRPr lang="ru-RU" sz="4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0480" y="113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4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8000">
        <p:fade/>
      </p:transition>
    </mc:Choice>
    <mc:Fallback xmlns="">
      <p:transition spd="med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647" y="124287"/>
            <a:ext cx="7395099" cy="55463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5898" y="5752730"/>
            <a:ext cx="7794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err="1" smtClean="0">
                <a:solidFill>
                  <a:srgbClr val="002060"/>
                </a:solidFill>
                <a:latin typeface="Book Antiqua" panose="02040602050305030304" pitchFamily="18" charset="0"/>
              </a:rPr>
              <a:t>Алатея</a:t>
            </a:r>
            <a:r>
              <a:rPr lang="ru-RU" sz="4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лекарственная</a:t>
            </a:r>
            <a:endParaRPr lang="ru-RU" sz="4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3543" y="124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7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1000">
        <p:fade/>
      </p:transition>
    </mc:Choice>
    <mc:Fallback xmlns="">
      <p:transition spd="med" advClick="0" advTm="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94" y="-13110"/>
            <a:ext cx="10884023" cy="6799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5220" y="239698"/>
            <a:ext cx="95346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Главное – </a:t>
            </a:r>
          </a:p>
          <a:p>
            <a:pPr algn="ctr"/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пробудить у детей интерес и уважение к окружающей природе!</a:t>
            </a:r>
            <a:endParaRPr lang="ru-RU" sz="4000" b="1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8200" y="2261759"/>
            <a:ext cx="3331029" cy="4441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440" y="2923066"/>
            <a:ext cx="4158343" cy="3118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3289" y="816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6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2000">
        <p14:window dir="vert"/>
      </p:transition>
    </mc:Choice>
    <mc:Fallback xmlns=""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944" y="39189"/>
            <a:ext cx="9004665" cy="67534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-339635" y="418012"/>
            <a:ext cx="9862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</a:rPr>
              <a:t>До новых встреч!</a:t>
            </a:r>
            <a:endParaRPr lang="ru-RU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7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A7EA5-8E66-4EAC-88C9-BB09A7B73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927" y="98923"/>
            <a:ext cx="9375366" cy="128089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 Narrow" pitchFamily="34" charset="0"/>
              </a:rPr>
              <a:t>Что изменилось в Федеральном законе «Об образовании в Российской Федерации» по вопросам воспитания </a:t>
            </a:r>
            <a:r>
              <a:rPr lang="ru-RU" sz="3200" dirty="0">
                <a:solidFill>
                  <a:srgbClr val="002060"/>
                </a:solidFill>
              </a:rPr>
              <a:t/>
            </a:r>
            <a:br>
              <a:rPr lang="ru-RU" sz="3200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  <a:latin typeface="Arial Narrow" pitchFamily="34" charset="0"/>
              </a:rPr>
              <a:t>(Заместитель  заведующего по воспитательно-методической работе Косарева Л.Н.,</a:t>
            </a:r>
            <a:br>
              <a:rPr lang="ru-RU" sz="2000" dirty="0">
                <a:solidFill>
                  <a:srgbClr val="002060"/>
                </a:solidFill>
                <a:latin typeface="Arial Narrow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 Narrow" pitchFamily="34" charset="0"/>
              </a:rPr>
              <a:t> старший воспитатель Осадчая К.В.)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094" y="5956166"/>
            <a:ext cx="112651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*ФЕДЕРАЛЬНЫЙ ЗАКОН О </a:t>
            </a:r>
            <a:r>
              <a:rPr lang="ru-RU" sz="1600" b="1" dirty="0">
                <a:solidFill>
                  <a:srgbClr val="002060"/>
                </a:solidFill>
              </a:rPr>
              <a:t>ВНЕСЕНИИ </a:t>
            </a:r>
            <a:r>
              <a:rPr lang="ru-RU" sz="1600" b="1" dirty="0" smtClean="0">
                <a:solidFill>
                  <a:srgbClr val="002060"/>
                </a:solidFill>
              </a:rPr>
              <a:t>ИЗМЕНЕНИЙ В </a:t>
            </a:r>
            <a:r>
              <a:rPr lang="ru-RU" sz="1600" b="1" dirty="0">
                <a:solidFill>
                  <a:srgbClr val="002060"/>
                </a:solidFill>
              </a:rPr>
              <a:t>ФЕДЕРАЛЬНЫЙ ЗАКОН "ОБ ОБРАЗОВАНИИ В РОССИЙСКОЙ ФЕДЕРАЦИИ"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ПО ВОПРОСАМ ВОСПИТАНИЯ </a:t>
            </a:r>
            <a:r>
              <a:rPr lang="ru-RU" sz="1600" b="1" dirty="0" smtClean="0">
                <a:solidFill>
                  <a:srgbClr val="002060"/>
                </a:solidFill>
              </a:rPr>
              <a:t>ОБУЧАЮЩИХСЯ (</a:t>
            </a:r>
            <a:r>
              <a:rPr lang="ru-RU" sz="1600" dirty="0" smtClean="0">
                <a:solidFill>
                  <a:srgbClr val="002060"/>
                </a:solidFill>
              </a:rPr>
              <a:t>24</a:t>
            </a:r>
            <a:r>
              <a:rPr lang="ru-RU" sz="1600" dirty="0">
                <a:solidFill>
                  <a:srgbClr val="002060"/>
                </a:solidFill>
              </a:rPr>
              <a:t> июля 2020 года N </a:t>
            </a:r>
            <a:r>
              <a:rPr lang="ru-RU" sz="1600" dirty="0" smtClean="0">
                <a:solidFill>
                  <a:srgbClr val="002060"/>
                </a:solidFill>
              </a:rPr>
              <a:t>304-ФЗ)</a:t>
            </a:r>
            <a:endParaRPr lang="ru-RU" sz="16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01" y="459000"/>
            <a:ext cx="487363" cy="487363"/>
          </a:xfrm>
          <a:prstGeom prst="rect">
            <a:avLst/>
          </a:prstGeom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/>
          <a:srcRect t="4082" b="4082"/>
          <a:stretch/>
        </p:blipFill>
        <p:spPr bwMode="auto">
          <a:xfrm>
            <a:off x="371119" y="1906166"/>
            <a:ext cx="11543045" cy="40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1936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3000">
        <p14:conveyor dir="l"/>
      </p:transition>
    </mc:Choice>
    <mc:Fallback xmlns="">
      <p:transition spd="slow" advTm="3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A7EA5-8E66-4EAC-88C9-BB09A7B73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299" y="305918"/>
            <a:ext cx="9375366" cy="128089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 Narrow" pitchFamily="34" charset="0"/>
              </a:rPr>
              <a:t>Что изменилось в Федеральном законе «Об образовании в Российской Федерации» по вопросам воспитания </a:t>
            </a:r>
            <a:r>
              <a:rPr lang="ru-RU" sz="3200" dirty="0">
                <a:solidFill>
                  <a:srgbClr val="002060"/>
                </a:solidFill>
              </a:rPr>
              <a:t/>
            </a:r>
            <a:br>
              <a:rPr lang="ru-RU" sz="3200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  <a:latin typeface="Arial Narrow" pitchFamily="34" charset="0"/>
              </a:rPr>
              <a:t>(Заместитель  заведующего по воспитательно-методической работе Косарева Л.Н.,</a:t>
            </a:r>
            <a:br>
              <a:rPr lang="ru-RU" sz="2000" dirty="0">
                <a:solidFill>
                  <a:srgbClr val="002060"/>
                </a:solidFill>
                <a:latin typeface="Arial Narrow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 Narrow" pitchFamily="34" charset="0"/>
              </a:rPr>
              <a:t> старший воспитатель Осадчая К.В.)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2290" r="1509"/>
          <a:stretch/>
        </p:blipFill>
        <p:spPr bwMode="auto">
          <a:xfrm>
            <a:off x="238193" y="2419703"/>
            <a:ext cx="11741307" cy="274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38193" y="5750004"/>
            <a:ext cx="112651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*ФЕДЕРАЛЬНЫЙ ЗАКОН О </a:t>
            </a:r>
            <a:r>
              <a:rPr lang="ru-RU" sz="1600" b="1" dirty="0">
                <a:solidFill>
                  <a:srgbClr val="002060"/>
                </a:solidFill>
              </a:rPr>
              <a:t>ВНЕСЕНИИ </a:t>
            </a:r>
            <a:r>
              <a:rPr lang="ru-RU" sz="1600" b="1" dirty="0" smtClean="0">
                <a:solidFill>
                  <a:srgbClr val="002060"/>
                </a:solidFill>
              </a:rPr>
              <a:t>ИЗМЕНЕНИЙ В </a:t>
            </a:r>
            <a:r>
              <a:rPr lang="ru-RU" sz="1600" b="1" dirty="0">
                <a:solidFill>
                  <a:srgbClr val="002060"/>
                </a:solidFill>
              </a:rPr>
              <a:t>ФЕДЕРАЛЬНЫЙ ЗАКОН "ОБ ОБРАЗОВАНИИ В РОССИЙСКОЙ ФЕДЕРАЦИИ"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ПО ВОПРОСАМ ВОСПИТАНИЯ </a:t>
            </a:r>
            <a:r>
              <a:rPr lang="ru-RU" sz="1600" b="1" dirty="0" smtClean="0">
                <a:solidFill>
                  <a:srgbClr val="002060"/>
                </a:solidFill>
              </a:rPr>
              <a:t>ОБУЧАЮЩИХСЯ (</a:t>
            </a:r>
            <a:r>
              <a:rPr lang="ru-RU" sz="1600" dirty="0" smtClean="0">
                <a:solidFill>
                  <a:srgbClr val="002060"/>
                </a:solidFill>
              </a:rPr>
              <a:t>24</a:t>
            </a:r>
            <a:r>
              <a:rPr lang="ru-RU" sz="1600" dirty="0">
                <a:solidFill>
                  <a:srgbClr val="002060"/>
                </a:solidFill>
              </a:rPr>
              <a:t> июля 2020 года N </a:t>
            </a:r>
            <a:r>
              <a:rPr lang="ru-RU" sz="1600" dirty="0" smtClean="0">
                <a:solidFill>
                  <a:srgbClr val="002060"/>
                </a:solidFill>
              </a:rPr>
              <a:t>304-ФЗ)</a:t>
            </a:r>
            <a:endParaRPr lang="ru-RU" sz="16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9290" y="459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9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0">
        <p14:conveyor dir="l"/>
      </p:transition>
    </mc:Choice>
    <mc:Fallback xmlns=""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26" y="-11254"/>
            <a:ext cx="10999433" cy="68692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3239" y="-11254"/>
            <a:ext cx="10431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6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 чем говорят растения?</a:t>
            </a:r>
            <a:endParaRPr lang="ru-RU" sz="56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22423" y="942853"/>
            <a:ext cx="58695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6600"/>
                </a:solidFill>
              </a:rPr>
              <a:t>Цветы украшают луга и поля,</a:t>
            </a:r>
          </a:p>
          <a:p>
            <a:r>
              <a:rPr lang="ru-RU" sz="2000" b="1" dirty="0" smtClean="0">
                <a:solidFill>
                  <a:srgbClr val="006600"/>
                </a:solidFill>
              </a:rPr>
              <a:t>Но это не только природы краса – </a:t>
            </a:r>
          </a:p>
          <a:p>
            <a:r>
              <a:rPr lang="ru-RU" sz="2000" b="1" dirty="0" smtClean="0">
                <a:solidFill>
                  <a:srgbClr val="006600"/>
                </a:solidFill>
              </a:rPr>
              <a:t>В них пчелы находят целительный дар,</a:t>
            </a:r>
          </a:p>
          <a:p>
            <a:r>
              <a:rPr lang="ru-RU" sz="2000" b="1" dirty="0" smtClean="0">
                <a:solidFill>
                  <a:srgbClr val="006600"/>
                </a:solidFill>
              </a:rPr>
              <a:t>И бабочки пьют из них сладкий нектар.</a:t>
            </a:r>
          </a:p>
          <a:p>
            <a:r>
              <a:rPr lang="ru-RU" sz="2000" b="1" dirty="0" smtClean="0">
                <a:solidFill>
                  <a:srgbClr val="006600"/>
                </a:solidFill>
              </a:rPr>
              <a:t>Не надо, друзья, их бессмысленно рвать,</a:t>
            </a:r>
          </a:p>
          <a:p>
            <a:r>
              <a:rPr lang="ru-RU" sz="2000" b="1" dirty="0" smtClean="0">
                <a:solidFill>
                  <a:srgbClr val="006600"/>
                </a:solidFill>
              </a:rPr>
              <a:t>Букетов больших из них составлять.</a:t>
            </a:r>
          </a:p>
          <a:p>
            <a:r>
              <a:rPr lang="ru-RU" sz="2000" b="1" dirty="0" smtClean="0">
                <a:solidFill>
                  <a:srgbClr val="006600"/>
                </a:solidFill>
              </a:rPr>
              <a:t>Завянут букеты… Погибнут цветы…</a:t>
            </a:r>
          </a:p>
          <a:p>
            <a:r>
              <a:rPr lang="ru-RU" sz="2000" b="1" dirty="0" smtClean="0">
                <a:solidFill>
                  <a:srgbClr val="006600"/>
                </a:solidFill>
              </a:rPr>
              <a:t>И больше не будет такой красоты!</a:t>
            </a:r>
            <a:endParaRPr lang="ru-RU" sz="2000" b="1" dirty="0">
              <a:solidFill>
                <a:srgbClr val="0066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26" y="3176812"/>
            <a:ext cx="4733109" cy="35498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4" b="17439"/>
          <a:stretch/>
        </p:blipFill>
        <p:spPr>
          <a:xfrm>
            <a:off x="2819651" y="1071155"/>
            <a:ext cx="3338783" cy="3482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71324" y="16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25958"/>
      </p:ext>
    </p:extLst>
  </p:cSld>
  <p:clrMapOvr>
    <a:masterClrMapping/>
  </p:clrMapOvr>
  <p:transition spd="slow" advClick="0" advTm="136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02" y="0"/>
            <a:ext cx="109728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2680" y="164237"/>
            <a:ext cx="10209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Century Schoolbook" panose="02040604050505020304" pitchFamily="18" charset="0"/>
                <a:ea typeface="Batang" panose="02030600000101010101" pitchFamily="18" charset="-127"/>
              </a:rPr>
              <a:t>Цветы – </a:t>
            </a: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Century Schoolbook" panose="02040604050505020304" pitchFamily="18" charset="0"/>
                <a:ea typeface="Batang" panose="02030600000101010101" pitchFamily="18" charset="-127"/>
              </a:rPr>
              <a:t>предсказатели погоды</a:t>
            </a:r>
            <a:endParaRPr lang="ru-RU" sz="5400" b="1" dirty="0">
              <a:solidFill>
                <a:srgbClr val="C00000"/>
              </a:solidFill>
              <a:latin typeface="Century Schoolbook" panose="02040604050505020304" pitchFamily="18" charset="0"/>
              <a:ea typeface="Batang" panose="02030600000101010101" pitchFamily="18" charset="-127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56" y="3115492"/>
            <a:ext cx="4734652" cy="35509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96" y="3115492"/>
            <a:ext cx="4734652" cy="35509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7200" y="1642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03388"/>
      </p:ext>
    </p:extLst>
  </p:cSld>
  <p:clrMapOvr>
    <a:masterClrMapping/>
  </p:clrMapOvr>
  <p:transition spd="slow" advClick="0" advTm="22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1" y="106533"/>
            <a:ext cx="12155929" cy="55783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4714" y="5684841"/>
            <a:ext cx="864685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Мать - и – мачеха</a:t>
            </a:r>
          </a:p>
          <a:p>
            <a:endParaRPr lang="ru-RU" dirty="0"/>
          </a:p>
        </p:txBody>
      </p:sp>
      <p:pic>
        <p:nvPicPr>
          <p:cNvPr id="4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2102" y="106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98610"/>
      </p:ext>
    </p:extLst>
  </p:cSld>
  <p:clrMapOvr>
    <a:masterClrMapping/>
  </p:clrMapOvr>
  <p:transition spd="slow" advClick="0" advTm="257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59" y="75220"/>
            <a:ext cx="5995387" cy="44965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267" y="258285"/>
            <a:ext cx="5717219" cy="37288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4" r="23594"/>
          <a:stretch/>
        </p:blipFill>
        <p:spPr>
          <a:xfrm>
            <a:off x="5827543" y="2811522"/>
            <a:ext cx="3089429" cy="38284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6228" y="5055945"/>
            <a:ext cx="5948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Одуванчик</a:t>
            </a:r>
            <a:endParaRPr lang="ru-RU" sz="60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98707" y="752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231"/>
      </p:ext>
    </p:extLst>
  </p:cSld>
  <p:clrMapOvr>
    <a:masterClrMapping/>
  </p:clrMapOvr>
  <p:transition spd="slow" advClick="0" advTm="676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969" y="133708"/>
            <a:ext cx="7813841" cy="58086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6011" y="5942386"/>
            <a:ext cx="9161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Папоротник - орляк</a:t>
            </a:r>
            <a:endParaRPr lang="ru-RU" sz="5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8229" y="103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20111"/>
      </p:ext>
    </p:extLst>
  </p:cSld>
  <p:clrMapOvr>
    <a:masterClrMapping/>
  </p:clrMapOvr>
  <p:transition spd="slow" advClick="0" advTm="372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332</TotalTime>
  <Words>311</Words>
  <Application>Microsoft Office PowerPoint</Application>
  <PresentationFormat>Широкоэкранный</PresentationFormat>
  <Paragraphs>65</Paragraphs>
  <Slides>28</Slides>
  <Notes>0</Notes>
  <HiddenSlides>0</HiddenSlides>
  <MMClips>27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Arial</vt:lpstr>
      <vt:lpstr>Arial Narrow</vt:lpstr>
      <vt:lpstr>Batang</vt:lpstr>
      <vt:lpstr>Book Antiqua</vt:lpstr>
      <vt:lpstr>Century Gothic</vt:lpstr>
      <vt:lpstr>Century Schoolbook</vt:lpstr>
      <vt:lpstr>Comic Sans MS</vt:lpstr>
      <vt:lpstr>Wingdings 3</vt:lpstr>
      <vt:lpstr>Легкий дым</vt:lpstr>
      <vt:lpstr>Презентация PowerPoint</vt:lpstr>
      <vt:lpstr>Что изменилось в Федеральном законе «Об образовании в Российской Федерации» по вопросам воспитания  (Заместитель  заведующего по воспитательно-методической работе Косарева Л.Н.,  старший воспитатель Осадчая К.В.)</vt:lpstr>
      <vt:lpstr>Что изменилось в Федеральном законе «Об образовании в Российской Федерации» по вопросам воспитания  (Заместитель  заведующего по воспитательно-методической работе Косарева Л.Н.,  старший воспитатель Осадчая К.В.)</vt:lpstr>
      <vt:lpstr>Что изменилось в Федеральном законе «Об образовании в Российской Федерации» по вопросам воспитания  (Заместитель  заведующего по воспитательно-методической работе Косарева Л.Н.,  старший воспитатель Осадчая К.В.)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Георгий</dc:creator>
  <cp:lastModifiedBy>ksany91@gmail.com</cp:lastModifiedBy>
  <cp:revision>35</cp:revision>
  <dcterms:created xsi:type="dcterms:W3CDTF">2016-09-12T19:17:00Z</dcterms:created>
  <dcterms:modified xsi:type="dcterms:W3CDTF">2021-04-06T06:53:59Z</dcterms:modified>
</cp:coreProperties>
</file>