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5" r:id="rId3"/>
    <p:sldId id="258" r:id="rId4"/>
    <p:sldId id="264" r:id="rId5"/>
    <p:sldId id="267" r:id="rId6"/>
    <p:sldId id="268" r:id="rId7"/>
    <p:sldId id="269" r:id="rId8"/>
    <p:sldId id="270" r:id="rId9"/>
    <p:sldId id="266" r:id="rId10"/>
    <p:sldId id="271" r:id="rId11"/>
    <p:sldId id="273" r:id="rId12"/>
    <p:sldId id="274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C1237-9721-4A88-8129-0B51DED3F9A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55770-7EC4-4068-AC62-D1508DAF4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858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5770-7EC4-4068-AC62-D1508DAF4C9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15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5770-7EC4-4068-AC62-D1508DAF4C9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15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5770-7EC4-4068-AC62-D1508DAF4C9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155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5770-7EC4-4068-AC62-D1508DAF4C9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155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5770-7EC4-4068-AC62-D1508DAF4C9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15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5770-7EC4-4068-AC62-D1508DAF4C9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155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5770-7EC4-4068-AC62-D1508DAF4C9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155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5770-7EC4-4068-AC62-D1508DAF4C9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15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3.gif"/><Relationship Id="rId5" Type="http://schemas.openxmlformats.org/officeDocument/2006/relationships/image" Target="../media/image9.pn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3.depositphotos.com/1005793/204/i/950/depositphotos_2042159-stock-photo-old-book.jpg" TargetMode="External"/><Relationship Id="rId3" Type="http://schemas.openxmlformats.org/officeDocument/2006/relationships/hyperlink" Target="http://sme-shariki.ru/images/gallery/54.gif" TargetMode="External"/><Relationship Id="rId7" Type="http://schemas.openxmlformats.org/officeDocument/2006/relationships/hyperlink" Target="http://skachat-kartinki.ru/img/picture/Dec/11/b2e7d9a733adbb8106333944edcaa55e/mini_1.jp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fasolkiny.ru/sites/default/files/imagecache/imghero/feya_-_kopiya.jpg" TargetMode="External"/><Relationship Id="rId5" Type="http://schemas.openxmlformats.org/officeDocument/2006/relationships/hyperlink" Target="https://thumbs.dreamstime.com/z/%D0%B7%D0%BD%D0%B0%D1%85%D0%B0%D1%80%D0%BA%D0%B0-3010271.jpg" TargetMode="External"/><Relationship Id="rId4" Type="http://schemas.openxmlformats.org/officeDocument/2006/relationships/hyperlink" Target="https://holykaw.alltop.com/wp-content/uploads/2013/03/foto-castle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020" y="-99392"/>
            <a:ext cx="918078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172" y="548680"/>
            <a:ext cx="7772400" cy="108255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Развитие элементарных математических представлений</a:t>
            </a:r>
            <a:b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НОД №6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875248"/>
            <a:ext cx="6400800" cy="100811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</a:rPr>
              <a:t>«Книга сказок»</a:t>
            </a:r>
            <a:endParaRPr lang="ru-RU" sz="44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5445224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Кондратьева Е.М.</a:t>
            </a:r>
          </a:p>
          <a:p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Воспитатель МАДОУ ЦРР </a:t>
            </a:r>
            <a:r>
              <a:rPr lang="ru-RU" sz="20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детский сад №104</a:t>
            </a:r>
            <a:endParaRPr lang="ru-RU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46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26" y="924838"/>
            <a:ext cx="3332485" cy="264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9355" y="2607917"/>
            <a:ext cx="864096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1049" y="2654659"/>
            <a:ext cx="360040" cy="28803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4821" y="1005012"/>
            <a:ext cx="3335337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8028384" y="2654659"/>
            <a:ext cx="914038" cy="773547"/>
            <a:chOff x="4325112" y="4752975"/>
            <a:chExt cx="914038" cy="77354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050" y="4752975"/>
              <a:ext cx="890587" cy="744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050" y="51296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250" y="47798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112" y="477551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0975" y="2568575"/>
            <a:ext cx="370046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59833" y="2823941"/>
            <a:ext cx="3224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FFFF00"/>
                </a:solidFill>
              </a:rPr>
              <a:t>Следующее задание: «Укажи дорожку» (жми </a:t>
            </a:r>
            <a:r>
              <a:rPr lang="ru-RU" smtClean="0">
                <a:solidFill>
                  <a:srgbClr val="FFFF00"/>
                </a:solidFill>
              </a:rPr>
              <a:t>на картинку)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156" name="Picture 12" descr="C:\Users\1\Desktop\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012" y="80824"/>
            <a:ext cx="1251312" cy="13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1\Desktop\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0499" y="144744"/>
            <a:ext cx="1221308" cy="135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346" y="2906319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042" y="3032125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509487" y="3410857"/>
            <a:ext cx="3091542" cy="2308061"/>
            <a:chOff x="1509487" y="3410857"/>
            <a:chExt cx="3091542" cy="2308061"/>
          </a:xfrm>
        </p:grpSpPr>
        <p:sp>
          <p:nvSpPr>
            <p:cNvPr id="12" name="Полилиния 11"/>
            <p:cNvSpPr/>
            <p:nvPr/>
          </p:nvSpPr>
          <p:spPr>
            <a:xfrm>
              <a:off x="1509487" y="3439886"/>
              <a:ext cx="2702474" cy="2279032"/>
            </a:xfrm>
            <a:custGeom>
              <a:avLst/>
              <a:gdLst>
                <a:gd name="connsiteX0" fmla="*/ 0 w 2753413"/>
                <a:gd name="connsiteY0" fmla="*/ 0 h 2279032"/>
                <a:gd name="connsiteX1" fmla="*/ 261257 w 2753413"/>
                <a:gd name="connsiteY1" fmla="*/ 667657 h 2279032"/>
                <a:gd name="connsiteX2" fmla="*/ 928914 w 2753413"/>
                <a:gd name="connsiteY2" fmla="*/ 899885 h 2279032"/>
                <a:gd name="connsiteX3" fmla="*/ 2627085 w 2753413"/>
                <a:gd name="connsiteY3" fmla="*/ 2177143 h 2279032"/>
                <a:gd name="connsiteX4" fmla="*/ 2641600 w 2753413"/>
                <a:gd name="connsiteY4" fmla="*/ 2206171 h 2279032"/>
                <a:gd name="connsiteX5" fmla="*/ 2743200 w 2753413"/>
                <a:gd name="connsiteY5" fmla="*/ 2249714 h 2279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3413" h="2279032">
                  <a:moveTo>
                    <a:pt x="0" y="0"/>
                  </a:moveTo>
                  <a:cubicBezTo>
                    <a:pt x="53219" y="258838"/>
                    <a:pt x="106438" y="517676"/>
                    <a:pt x="261257" y="667657"/>
                  </a:cubicBezTo>
                  <a:cubicBezTo>
                    <a:pt x="416076" y="817638"/>
                    <a:pt x="534609" y="648304"/>
                    <a:pt x="928914" y="899885"/>
                  </a:cubicBezTo>
                  <a:cubicBezTo>
                    <a:pt x="1323219" y="1151466"/>
                    <a:pt x="2341637" y="1959429"/>
                    <a:pt x="2627085" y="2177143"/>
                  </a:cubicBezTo>
                  <a:cubicBezTo>
                    <a:pt x="2912533" y="2394857"/>
                    <a:pt x="2622248" y="2194076"/>
                    <a:pt x="2641600" y="2206171"/>
                  </a:cubicBezTo>
                  <a:cubicBezTo>
                    <a:pt x="2660953" y="2218266"/>
                    <a:pt x="2702076" y="2233990"/>
                    <a:pt x="2743200" y="2249714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2249714" y="3410857"/>
              <a:ext cx="2351315" cy="1901372"/>
            </a:xfrm>
            <a:custGeom>
              <a:avLst/>
              <a:gdLst>
                <a:gd name="connsiteX0" fmla="*/ 0 w 2351315"/>
                <a:gd name="connsiteY0" fmla="*/ 0 h 1901372"/>
                <a:gd name="connsiteX1" fmla="*/ 188686 w 2351315"/>
                <a:gd name="connsiteY1" fmla="*/ 319314 h 1901372"/>
                <a:gd name="connsiteX2" fmla="*/ 827315 w 2351315"/>
                <a:gd name="connsiteY2" fmla="*/ 609600 h 1901372"/>
                <a:gd name="connsiteX3" fmla="*/ 2351315 w 2351315"/>
                <a:gd name="connsiteY3" fmla="*/ 1901372 h 1901372"/>
                <a:gd name="connsiteX4" fmla="*/ 2351315 w 2351315"/>
                <a:gd name="connsiteY4" fmla="*/ 1901372 h 190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1315" h="1901372">
                  <a:moveTo>
                    <a:pt x="0" y="0"/>
                  </a:moveTo>
                  <a:cubicBezTo>
                    <a:pt x="25400" y="108857"/>
                    <a:pt x="50800" y="217714"/>
                    <a:pt x="188686" y="319314"/>
                  </a:cubicBezTo>
                  <a:cubicBezTo>
                    <a:pt x="326572" y="420914"/>
                    <a:pt x="466877" y="345924"/>
                    <a:pt x="827315" y="609600"/>
                  </a:cubicBezTo>
                  <a:cubicBezTo>
                    <a:pt x="1187753" y="873276"/>
                    <a:pt x="2351315" y="1901372"/>
                    <a:pt x="2351315" y="1901372"/>
                  </a:cubicBezTo>
                  <a:lnTo>
                    <a:pt x="2351315" y="1901372"/>
                  </a:ln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138057" y="3483429"/>
            <a:ext cx="3146093" cy="2278742"/>
            <a:chOff x="5138057" y="3483429"/>
            <a:chExt cx="3146093" cy="2278742"/>
          </a:xfrm>
        </p:grpSpPr>
        <p:sp>
          <p:nvSpPr>
            <p:cNvPr id="15" name="Полилиния 14"/>
            <p:cNvSpPr/>
            <p:nvPr/>
          </p:nvSpPr>
          <p:spPr>
            <a:xfrm>
              <a:off x="5399314" y="3512457"/>
              <a:ext cx="2884836" cy="2249714"/>
            </a:xfrm>
            <a:custGeom>
              <a:avLst/>
              <a:gdLst>
                <a:gd name="connsiteX0" fmla="*/ 2569029 w 2884836"/>
                <a:gd name="connsiteY0" fmla="*/ 0 h 2249714"/>
                <a:gd name="connsiteX1" fmla="*/ 2656115 w 2884836"/>
                <a:gd name="connsiteY1" fmla="*/ 769257 h 2249714"/>
                <a:gd name="connsiteX2" fmla="*/ 0 w 2884836"/>
                <a:gd name="connsiteY2" fmla="*/ 2249714 h 2249714"/>
                <a:gd name="connsiteX3" fmla="*/ 0 w 2884836"/>
                <a:gd name="connsiteY3" fmla="*/ 2249714 h 224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836" h="2249714">
                  <a:moveTo>
                    <a:pt x="2569029" y="0"/>
                  </a:moveTo>
                  <a:cubicBezTo>
                    <a:pt x="2826658" y="197152"/>
                    <a:pt x="3084287" y="394305"/>
                    <a:pt x="2656115" y="769257"/>
                  </a:cubicBezTo>
                  <a:cubicBezTo>
                    <a:pt x="2227943" y="1144209"/>
                    <a:pt x="0" y="2249714"/>
                    <a:pt x="0" y="2249714"/>
                  </a:cubicBezTo>
                  <a:lnTo>
                    <a:pt x="0" y="2249714"/>
                  </a:lnTo>
                </a:path>
              </a:pathLst>
            </a:cu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5138057" y="3483429"/>
              <a:ext cx="2346167" cy="1770742"/>
            </a:xfrm>
            <a:custGeom>
              <a:avLst/>
              <a:gdLst>
                <a:gd name="connsiteX0" fmla="*/ 2090057 w 2346167"/>
                <a:gd name="connsiteY0" fmla="*/ 0 h 1770742"/>
                <a:gd name="connsiteX1" fmla="*/ 2336800 w 2346167"/>
                <a:gd name="connsiteY1" fmla="*/ 362857 h 1770742"/>
                <a:gd name="connsiteX2" fmla="*/ 1799772 w 2346167"/>
                <a:gd name="connsiteY2" fmla="*/ 653142 h 1770742"/>
                <a:gd name="connsiteX3" fmla="*/ 0 w 2346167"/>
                <a:gd name="connsiteY3" fmla="*/ 1770742 h 1770742"/>
                <a:gd name="connsiteX4" fmla="*/ 0 w 2346167"/>
                <a:gd name="connsiteY4" fmla="*/ 1770742 h 177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6167" h="1770742">
                  <a:moveTo>
                    <a:pt x="2090057" y="0"/>
                  </a:moveTo>
                  <a:cubicBezTo>
                    <a:pt x="2237619" y="127000"/>
                    <a:pt x="2385181" y="254000"/>
                    <a:pt x="2336800" y="362857"/>
                  </a:cubicBezTo>
                  <a:cubicBezTo>
                    <a:pt x="2288419" y="471714"/>
                    <a:pt x="2189239" y="418495"/>
                    <a:pt x="1799772" y="653142"/>
                  </a:cubicBezTo>
                  <a:cubicBezTo>
                    <a:pt x="1410305" y="887790"/>
                    <a:pt x="0" y="1770742"/>
                    <a:pt x="0" y="1770742"/>
                  </a:cubicBezTo>
                  <a:lnTo>
                    <a:pt x="0" y="1770742"/>
                  </a:lnTo>
                </a:path>
              </a:pathLst>
            </a:cu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7733" y="5232180"/>
            <a:ext cx="1567088" cy="110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14"/>
          <a:stretch/>
        </p:blipFill>
        <p:spPr bwMode="auto">
          <a:xfrm>
            <a:off x="1853808" y="4006456"/>
            <a:ext cx="1643454" cy="272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221" r="52182" b="34613"/>
          <a:stretch/>
        </p:blipFill>
        <p:spPr bwMode="auto">
          <a:xfrm>
            <a:off x="3851813" y="5410413"/>
            <a:ext cx="1783219" cy="9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265"/>
          <a:stretch/>
        </p:blipFill>
        <p:spPr bwMode="auto">
          <a:xfrm>
            <a:off x="3964526" y="5350948"/>
            <a:ext cx="2145433" cy="72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11" t="67818" r="17638" b="6969"/>
          <a:stretch/>
        </p:blipFill>
        <p:spPr bwMode="auto">
          <a:xfrm>
            <a:off x="4200338" y="5312229"/>
            <a:ext cx="1490985" cy="58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59891" b="12315"/>
          <a:stretch/>
        </p:blipFill>
        <p:spPr bwMode="auto">
          <a:xfrm>
            <a:off x="3892261" y="5291067"/>
            <a:ext cx="2013519" cy="89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9980" b="12291"/>
          <a:stretch/>
        </p:blipFill>
        <p:spPr bwMode="auto">
          <a:xfrm>
            <a:off x="4320386" y="5067935"/>
            <a:ext cx="1078928" cy="134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969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68208E-6 L -0.20364 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46 C 0.00468 0.01202 0.02239 0.02405 0.02864 0.02405 C 0.06753 0.02405 0.10798 -0.16278 0.10798 -0.34798 C 0.10798 -0.25503 0.12795 -0.16254 0.14704 -0.16254 C 0.16718 -0.16254 0.18628 -0.25595 0.18628 -0.34798 C 0.18628 -0.30243 0.19635 -0.25503 0.20642 -0.25503 C 0.21632 -0.25503 0.22638 -0.30104 0.22638 -0.34798 C 0.22638 -0.32486 0.23142 -0.30243 0.23645 -0.30243 C 0.24149 -0.30243 0.24652 -0.32601 0.24652 -0.34798 C 0.24652 -0.33688 0.24913 -0.32486 0.25156 -0.32486 C 0.25295 -0.32486 0.25659 -0.33711 0.25659 -0.34798 C 0.25659 -0.34266 0.25798 -0.33688 0.2592 -0.33688 C 0.2592 -0.3378 0.2618 -0.3422 0.2618 -0.34798 C 0.2618 -0.3452 0.2618 -0.34266 0.26319 -0.34266 C 0.26319 -0.34428 0.26441 -0.34613 0.26441 -0.34798 C 0.26441 -0.34728 0.26441 -0.3452 0.26441 -0.34428 C 0.26579 -0.34428 0.26579 -0.3452 0.26579 -0.34728 C 0.26701 -0.34728 0.26701 -0.34613 0.26701 -0.34428 C 0.26875 -0.34428 0.26875 -0.3452 0.26875 -0.34728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6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xit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60116E-6 C -0.00608 0.01248 -0.02535 0.02497 -0.03194 0.02497 C -0.07483 0.02497 -0.11892 -0.16671 -0.11892 -0.35723 C -0.11892 -0.26127 -0.14097 -0.16625 -0.16181 -0.16625 C -0.18385 -0.16625 -0.20486 -0.26243 -0.20486 -0.35723 C -0.20486 -0.31052 -0.2158 -0.26127 -0.22674 -0.26127 C -0.23785 -0.26127 -0.24878 -0.30867 -0.24878 -0.35723 C -0.24878 -0.33295 -0.25434 -0.31052 -0.2599 -0.31052 C -0.26528 -0.31052 -0.27083 -0.3348 -0.27083 -0.35723 C -0.27083 -0.3452 -0.27378 -0.33295 -0.27622 -0.33295 C -0.27778 -0.33295 -0.28194 -0.34544 -0.28194 -0.35723 C -0.28194 -0.35168 -0.28333 -0.3452 -0.28472 -0.3452 C -0.28472 -0.34359 -0.28767 -0.35122 -0.28767 -0.35723 C -0.28767 -0.35445 -0.28767 -0.35168 -0.28906 -0.35168 C -0.28906 -0.35307 -0.29045 -0.35468 -0.29045 -0.35723 C -0.29045 -0.35607 -0.29045 -0.35445 -0.29045 -0.35307 C -0.29184 -0.35307 -0.29184 -0.35445 -0.29184 -0.35607 C -0.2934 -0.35607 -0.2934 -0.35468 -0.2934 -0.35307 C -0.29444 -0.35307 -0.29444 -0.35445 -0.29444 -0.35607 " pathEditMode="relative" rAng="0" ptsTypes="fffffffffffffffffff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-16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xit" presetSubtype="9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3445 C 0.00504 -0.0252 0.02327 -0.01595 0.02952 -0.01595 C 0.06979 -0.01595 0.11129 -0.16046 0.11129 -0.30427 C 0.11129 -0.2319 0.13195 -0.16 0.15156 -0.16 C 0.17222 -0.16 0.19167 -0.2326 0.19167 -0.30427 C 0.19167 -0.26867 0.20209 -0.2319 0.2125 -0.2319 C 0.22274 -0.2319 0.23316 -0.26751 0.23316 -0.30427 C 0.23316 -0.28601 0.23837 -0.26867 0.2434 -0.26867 C 0.24861 -0.26867 0.25382 -0.28716 0.25382 -0.30427 C 0.25382 -0.29502 0.2566 -0.28601 0.25903 -0.28601 C 0.26042 -0.28601 0.26424 -0.29526 0.26424 -0.30427 C 0.26424 -0.29988 0.26545 -0.29502 0.26684 -0.29502 C 0.26684 -0.29618 0.26962 -0.29965 0.26962 -0.30427 C 0.26962 -0.30196 0.26962 -0.29988 0.27084 -0.29988 C 0.27084 -0.30104 0.27222 -0.30219 0.27222 -0.30427 C 0.27222 -0.30335 0.27222 -0.30196 0.27222 -0.30104 C 0.27361 -0.30104 0.27361 -0.30196 0.27361 -0.30335 C 0.275 -0.30335 0.275 -0.30219 0.275 -0.30104 C 0.27639 -0.30104 0.27639 -0.30196 0.27639 -0.30335 " pathEditMode="relative" rAng="0" ptsTypes="fffffffffffffffffff">
                                      <p:cBhvr>
                                        <p:cTn id="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-12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xit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3518 C -0.00555 -0.02546 -0.02482 -0.01597 -0.03142 -0.01597 C -0.07413 -0.01597 -0.11788 -0.16574 -0.11788 -0.31527 C -0.11788 -0.24004 -0.13976 -0.16574 -0.16042 -0.16574 C -0.18229 -0.16574 -0.20295 -0.2412 -0.20295 -0.31527 C -0.20295 -0.27824 -0.21389 -0.24004 -0.22482 -0.24004 C -0.23576 -0.24004 -0.2467 -0.27708 -0.2467 -0.31527 C -0.2467 -0.29629 -0.25226 -0.27824 -0.25764 -0.27824 C -0.26319 -0.27824 -0.26857 -0.29745 -0.26857 -0.31527 C -0.26857 -0.30578 -0.27153 -0.29629 -0.27413 -0.29629 C -0.27552 -0.29629 -0.27969 -0.30601 -0.27969 -0.31527 C -0.27969 -0.31064 -0.28107 -0.30578 -0.28246 -0.30578 C -0.28246 -0.30463 -0.28524 -0.31041 -0.28524 -0.31527 C -0.28524 -0.31296 -0.28524 -0.31064 -0.2868 -0.31064 C -0.2868 -0.3118 -0.28819 -0.31319 -0.28819 -0.31527 C -0.28819 -0.31435 -0.28819 -0.31296 -0.28819 -0.3118 C -0.28958 -0.3118 -0.28958 -0.31296 -0.28958 -0.31435 C -0.29097 -0.31435 -0.29097 -0.31319 -0.29097 -0.3118 C -0.29236 -0.3118 -0.29236 -0.31296 -0.29236 -0.31435 " pathEditMode="relative" rAng="0" ptsTypes="fffffffffffffffffff">
                                      <p:cBhvr>
                                        <p:cTn id="9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" presetClass="exit" presetSubtype="9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3634 C -0.00573 -0.02616 -0.0257 -0.01597 -0.03264 -0.01597 C -0.07674 -0.01597 -0.12205 -0.17523 -0.12205 -0.33426 C -0.12205 -0.25417 -0.1448 -0.17523 -0.16615 -0.17523 C -0.18889 -0.17523 -0.21042 -0.25532 -0.21042 -0.33426 C -0.21042 -0.29491 -0.22171 -0.25417 -0.23299 -0.25417 C -0.24445 -0.25417 -0.25573 -0.29375 -0.25573 -0.33426 C -0.25573 -0.31412 -0.26146 -0.29491 -0.26702 -0.29491 C -0.27275 -0.29491 -0.27848 -0.31528 -0.27848 -0.33426 C -0.27848 -0.32407 -0.28143 -0.31412 -0.28403 -0.31412 C -0.28559 -0.31412 -0.28976 -0.32431 -0.28976 -0.33426 C -0.28976 -0.3294 -0.29115 -0.32407 -0.29271 -0.32407 C -0.29271 -0.32292 -0.29566 -0.32917 -0.29566 -0.33426 C -0.29566 -0.33171 -0.29566 -0.3294 -0.29705 -0.3294 C -0.29705 -0.33056 -0.29862 -0.33195 -0.29862 -0.33426 C -0.29862 -0.3331 -0.29862 -0.33171 -0.29862 -0.33056 C -0.3 -0.33056 -0.3 -0.33171 -0.3 -0.3331 C -0.30157 -0.3331 -0.30157 -0.33195 -0.30157 -0.33056 C -0.30296 -0.33056 -0.30296 -0.33171 -0.30296 -0.3331 " pathEditMode="relative" rAng="0" ptsTypes="fffffffffffffffffff"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" presetClass="exit" presetSubtype="9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000"/>
                            </p:stCondLst>
                            <p:childTnLst>
                              <p:par>
                                <p:cTn id="1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3449 C 0.00504 -0.02523 0.02327 -0.01597 0.02952 -0.01597 C 0.06962 -0.01597 0.11094 -0.16064 0.11094 -0.30509 C 0.11094 -0.2324 0.1316 -0.16064 0.15105 -0.16064 C 0.17171 -0.16064 0.19132 -0.23356 0.19132 -0.30509 C 0.19132 -0.26944 0.20157 -0.2324 0.21198 -0.2324 C 0.22223 -0.2324 0.23247 -0.26828 0.23247 -0.30509 C 0.23247 -0.2868 0.23768 -0.26944 0.24289 -0.26944 C 0.24809 -0.26944 0.25313 -0.28773 0.25313 -0.30509 C 0.25313 -0.29583 0.25591 -0.2868 0.25834 -0.2868 C 0.25973 -0.2868 0.26355 -0.29606 0.26355 -0.30509 C 0.26355 -0.30069 0.26476 -0.29583 0.26615 -0.29583 C 0.26615 -0.29699 0.26893 -0.30046 0.26893 -0.30509 C 0.26893 -0.30277 0.26893 -0.30069 0.27014 -0.30069 C 0.27014 -0.30162 0.27153 -0.30301 0.27153 -0.30509 C 0.27153 -0.30416 0.27153 -0.30277 0.27153 -0.30162 C 0.27292 -0.30162 0.27292 -0.30277 0.27292 -0.30416 C 0.27431 -0.30416 0.27431 -0.30301 0.27431 -0.30162 C 0.2757 -0.30162 0.2757 -0.30277 0.2757 -0.30416 " pathEditMode="relative" rAng="0" ptsTypes="fffffffffffffffffff">
                                      <p:cBhvr>
                                        <p:cTn id="1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2" presetClass="exit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0975" y="2060849"/>
            <a:ext cx="4793271" cy="222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05311" y="2232411"/>
            <a:ext cx="32245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FFFF00"/>
                </a:solidFill>
              </a:rPr>
              <a:t>Следующее задание: «Угости пассажиров поезда». Подсказка: в каждом вагоне столько пассажиров сколько кружков нарисовано на вагоне.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14"/>
          <a:stretch/>
        </p:blipFill>
        <p:spPr bwMode="auto">
          <a:xfrm>
            <a:off x="1853808" y="4006456"/>
            <a:ext cx="1643454" cy="272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0" y="33609"/>
            <a:ext cx="9144000" cy="3824857"/>
            <a:chOff x="0" y="-1"/>
            <a:chExt cx="9144000" cy="382485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481"/>
            <a:stretch/>
          </p:blipFill>
          <p:spPr bwMode="auto">
            <a:xfrm>
              <a:off x="0" y="-1"/>
              <a:ext cx="9144000" cy="3824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3203848" y="1696403"/>
              <a:ext cx="213693" cy="21602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497262" y="1696403"/>
              <a:ext cx="213693" cy="21602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779912" y="1696403"/>
              <a:ext cx="213693" cy="21602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572589" y="1783849"/>
              <a:ext cx="213693" cy="21602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610" y="1823301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816374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5" y="1936157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987936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67" y="1769623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618226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631079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9" y="1823801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105" y="1936158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050" y="1638006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529994"/>
              <a:ext cx="2381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27"/>
          <a:stretch/>
        </p:blipFill>
        <p:spPr bwMode="auto">
          <a:xfrm rot="5400000">
            <a:off x="7603541" y="6048244"/>
            <a:ext cx="545410" cy="5334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7157573" y="5493587"/>
            <a:ext cx="1073150" cy="1093905"/>
            <a:chOff x="10026971" y="1513764"/>
            <a:chExt cx="1073150" cy="1093905"/>
          </a:xfrm>
        </p:grpSpPr>
        <p:pic>
          <p:nvPicPr>
            <p:cNvPr id="2068" name="Picture 2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7196" y="1536127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020621" y="1520114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0" name="Picture 2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020621" y="2064744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1" name="Picture 2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7195" y="2062724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6977671" y="5044426"/>
            <a:ext cx="1073150" cy="1605611"/>
            <a:chOff x="9695315" y="1503963"/>
            <a:chExt cx="1073150" cy="1605611"/>
          </a:xfrm>
        </p:grpSpPr>
        <p:pic>
          <p:nvPicPr>
            <p:cNvPr id="2072" name="Picture 2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25540" y="2006223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3" name="Picture 2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688965" y="2006222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25540" y="2555497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5" name="Picture 2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688965" y="2566649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6" name="Picture 2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955479" y="1510313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 rot="5400000">
            <a:off x="7294577" y="5646668"/>
            <a:ext cx="549275" cy="1071653"/>
            <a:chOff x="8100392" y="5280668"/>
            <a:chExt cx="549275" cy="1071653"/>
          </a:xfrm>
        </p:grpSpPr>
        <p:pic>
          <p:nvPicPr>
            <p:cNvPr id="2066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5280668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7" name="Picture 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5815746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6862327" y="5319063"/>
            <a:ext cx="1073150" cy="1071630"/>
            <a:chOff x="9649579" y="2312581"/>
            <a:chExt cx="1073150" cy="1071630"/>
          </a:xfrm>
        </p:grpSpPr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911515" y="2318931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643229" y="2841286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79804" y="2841286"/>
              <a:ext cx="549275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04696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1387E-6 L -0.14861 -0.5042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-25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21387E-6 L -0.6092 -0.7475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69" y="-37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4971E-6 L -0.27673 -0.741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37" y="-37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93642E-7 L -0.73906 -0.320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62" y="-16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3699E-6 L -0.41163 -0.3847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9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26" y="924838"/>
            <a:ext cx="3332485" cy="264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9355" y="2607917"/>
            <a:ext cx="864096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1049" y="2654659"/>
            <a:ext cx="360040" cy="28803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4821" y="1005012"/>
            <a:ext cx="3335337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8028384" y="2654659"/>
            <a:ext cx="914038" cy="773547"/>
            <a:chOff x="4325112" y="4752975"/>
            <a:chExt cx="914038" cy="77354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050" y="4752975"/>
              <a:ext cx="890587" cy="744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050" y="51296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250" y="47798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112" y="477551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0975" y="2568575"/>
            <a:ext cx="4951674" cy="230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59832" y="2823941"/>
            <a:ext cx="3960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FFFF00"/>
                </a:solidFill>
              </a:rPr>
              <a:t>Ура ребята, вы выполнили все задания злой колдуньи! Все жители волшебной страны очень рады. Тут и сказке конец, а кто слушал МОЛОДЕЦ!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156" name="Picture 12" descr="C:\Users\1\Desktop\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012" y="80824"/>
            <a:ext cx="1251312" cy="13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1\Desktop\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0499" y="144744"/>
            <a:ext cx="1221308" cy="135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346" y="2906319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042" y="3032125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869160"/>
            <a:ext cx="1839651" cy="184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1\Desktop\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24725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818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760"/>
            <a:ext cx="9162791" cy="687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95" y="148478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Источники: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>
            <a:norm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sme-shariki.ru/images/gallery/54.gif</a:t>
            </a:r>
            <a:endParaRPr lang="ru-RU" sz="1600" dirty="0" smtClean="0"/>
          </a:p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holykaw.alltop.com/wp-content/uploads/2013/03/foto-castle.jpg</a:t>
            </a:r>
            <a:endParaRPr lang="ru-RU" sz="1600" dirty="0" smtClean="0"/>
          </a:p>
          <a:p>
            <a:r>
              <a:rPr lang="en-US" sz="1600" dirty="0">
                <a:hlinkClick r:id="rId5"/>
              </a:rPr>
              <a:t>https://thumbs.dreamstime.com/z/%</a:t>
            </a:r>
            <a:r>
              <a:rPr lang="en-US" sz="1600" dirty="0" smtClean="0">
                <a:hlinkClick r:id="rId5"/>
              </a:rPr>
              <a:t>D0%B7%D0%BD%D0%B0%D1%85%D0%B0%D1%80%D0%BA%D0%B0-3010271.jpg</a:t>
            </a:r>
            <a:endParaRPr lang="ru-RU" sz="1600" dirty="0" smtClean="0"/>
          </a:p>
          <a:p>
            <a:r>
              <a:rPr lang="en-US" sz="1600" dirty="0">
                <a:hlinkClick r:id="rId6"/>
              </a:rPr>
              <a:t>http://www.mifasolkiny.ru/sites/default/files/imagecache/imghero/feya_-_</a:t>
            </a:r>
            <a:r>
              <a:rPr lang="en-US" sz="1600" dirty="0" smtClean="0">
                <a:hlinkClick r:id="rId6"/>
              </a:rPr>
              <a:t>kopiya.jpg</a:t>
            </a:r>
            <a:endParaRPr lang="ru-RU" sz="1600" dirty="0" smtClean="0"/>
          </a:p>
          <a:p>
            <a:r>
              <a:rPr lang="en-US" sz="1600" dirty="0">
                <a:hlinkClick r:id="rId7"/>
              </a:rPr>
              <a:t>http://</a:t>
            </a:r>
            <a:r>
              <a:rPr lang="en-US" sz="1600" dirty="0" smtClean="0">
                <a:hlinkClick r:id="rId7"/>
              </a:rPr>
              <a:t>skachat-kartinki.ru/img/picture/Dec/11/b2e7d9a733adbb8106333944edcaa55e/mini_1.jpg</a:t>
            </a:r>
            <a:endParaRPr lang="ru-RU" sz="1600" dirty="0" smtClean="0"/>
          </a:p>
          <a:p>
            <a:r>
              <a:rPr lang="en-US" sz="1600" dirty="0">
                <a:hlinkClick r:id="rId8"/>
              </a:rPr>
              <a:t>https://</a:t>
            </a:r>
            <a:r>
              <a:rPr lang="en-US" sz="1600" dirty="0" smtClean="0">
                <a:hlinkClick r:id="rId8"/>
              </a:rPr>
              <a:t>static3.depositphotos.com/1005793/204/i/950/depositphotos_2042159-stock-photo-old-book.jpg</a:t>
            </a:r>
            <a:endParaRPr lang="ru-RU" sz="1600" dirty="0" smtClean="0"/>
          </a:p>
          <a:p>
            <a:r>
              <a:rPr lang="en-US" sz="1600" dirty="0"/>
              <a:t>http://www.playcast.ru/uploads/2014/07/15/9240231.gif</a:t>
            </a:r>
            <a:endParaRPr lang="ru-RU" sz="1600" dirty="0" smtClean="0"/>
          </a:p>
          <a:p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97051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020" y="-99392"/>
            <a:ext cx="918078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172" y="548680"/>
            <a:ext cx="7772400" cy="201622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Образовательно-развивающая задача: </a:t>
            </a:r>
            <a:r>
              <a:rPr lang="ru-RU" sz="2400" dirty="0" smtClean="0">
                <a:solidFill>
                  <a:prstClr val="black"/>
                </a:solidFill>
              </a:rPr>
              <a:t>развитие представлений о количестве предметов от одного до пяти и обозначение количеств значками (числовыми карточками) без использования счета и без установления взаимно однозначного соответствия.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9948" y="3068960"/>
            <a:ext cx="7632848" cy="1993912"/>
          </a:xfrm>
        </p:spPr>
        <p:txBody>
          <a:bodyPr>
            <a:normAutofit/>
          </a:bodyPr>
          <a:lstStyle/>
          <a:p>
            <a:pPr lvl="0"/>
            <a:r>
              <a:rPr lang="ru-RU" sz="2400" b="1" dirty="0">
                <a:solidFill>
                  <a:srgbClr val="7030A0"/>
                </a:solidFill>
              </a:rPr>
              <a:t>Педагогическая задача: </a:t>
            </a:r>
            <a:r>
              <a:rPr lang="ru-RU" sz="2400" dirty="0" smtClean="0">
                <a:solidFill>
                  <a:prstClr val="black"/>
                </a:solidFill>
              </a:rPr>
              <a:t>создание условий для выделения детьми в окружающем мире количества предметов от одного до пяти без применения арифметических действий.</a:t>
            </a:r>
            <a:endParaRPr lang="ru-RU" sz="2400" dirty="0">
              <a:solidFill>
                <a:srgbClr val="8064A2">
                  <a:lumMod val="75000"/>
                </a:srgbClr>
              </a:solidFill>
            </a:endParaRPr>
          </a:p>
          <a:p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98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33" y="0"/>
            <a:ext cx="9137817" cy="66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2709" y="1272510"/>
            <a:ext cx="6981863" cy="558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3850879" y="227795"/>
            <a:ext cx="5000673" cy="2089429"/>
            <a:chOff x="1807250" y="-39398"/>
            <a:chExt cx="5000673" cy="208942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250" y="-39398"/>
              <a:ext cx="5000673" cy="2089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050102" y="209479"/>
              <a:ext cx="45149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</a:rPr>
                <a:t>Здравствуйте, ребята. У меня есть волшебная книга. </a:t>
              </a:r>
              <a:r>
                <a:rPr lang="ru-RU" sz="1600" b="1" dirty="0">
                  <a:solidFill>
                    <a:srgbClr val="FFFF00"/>
                  </a:solidFill>
                </a:rPr>
                <a:t>В ней </a:t>
              </a:r>
              <a:r>
                <a:rPr lang="ru-RU" sz="1600" b="1" dirty="0" smtClean="0">
                  <a:solidFill>
                    <a:srgbClr val="FFFF00"/>
                  </a:solidFill>
                </a:rPr>
                <a:t>написано </a:t>
              </a:r>
              <a:r>
                <a:rPr lang="ru-RU" sz="1600" b="1" dirty="0">
                  <a:solidFill>
                    <a:srgbClr val="FFFF00"/>
                  </a:solidFill>
                </a:rPr>
                <a:t>много разных </a:t>
              </a:r>
              <a:r>
                <a:rPr lang="ru-RU" sz="1600" b="1" dirty="0" smtClean="0">
                  <a:solidFill>
                    <a:srgbClr val="FFFF00"/>
                  </a:solidFill>
                </a:rPr>
                <a:t>сказок, волшебных </a:t>
              </a:r>
              <a:r>
                <a:rPr lang="ru-RU" sz="1600" b="1" dirty="0">
                  <a:solidFill>
                    <a:srgbClr val="FFFF00"/>
                  </a:solidFill>
                </a:rPr>
                <a:t>и </a:t>
              </a:r>
              <a:r>
                <a:rPr lang="ru-RU" sz="1600" b="1" dirty="0" smtClean="0">
                  <a:solidFill>
                    <a:srgbClr val="FFFF00"/>
                  </a:solidFill>
                </a:rPr>
                <a:t>не очень. </a:t>
              </a:r>
              <a:r>
                <a:rPr lang="ru-RU" sz="1600" b="1" dirty="0">
                  <a:solidFill>
                    <a:srgbClr val="FFFF00"/>
                  </a:solidFill>
                </a:rPr>
                <a:t>И </a:t>
              </a:r>
              <a:r>
                <a:rPr lang="ru-RU" sz="1600" b="1" dirty="0" smtClean="0">
                  <a:solidFill>
                    <a:srgbClr val="FFFF00"/>
                  </a:solidFill>
                </a:rPr>
                <a:t>сейчас я </a:t>
              </a:r>
              <a:r>
                <a:rPr lang="ru-RU" sz="1600" b="1" dirty="0">
                  <a:solidFill>
                    <a:srgbClr val="FFFF00"/>
                  </a:solidFill>
                </a:rPr>
                <a:t>вам </a:t>
              </a:r>
              <a:r>
                <a:rPr lang="ru-RU" sz="1600" b="1" dirty="0" smtClean="0">
                  <a:solidFill>
                    <a:srgbClr val="FFFF00"/>
                  </a:solidFill>
                </a:rPr>
                <a:t>прочитаю одну из них. Сказка называется «Приключения в волшебной стране».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11205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32" t="1917" r="5128" b="1956"/>
          <a:stretch/>
        </p:blipFill>
        <p:spPr bwMode="auto">
          <a:xfrm>
            <a:off x="48271" y="1"/>
            <a:ext cx="91217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37993" y="476672"/>
            <a:ext cx="31033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одной волшебной стране жил-был добрый король. Он построил два замка и сказал: «В этом замке будут жить жители, которые любят, когда у них бывает вот столько предметов (      ), а в другом – вот столько предметов (               </a:t>
            </a:r>
            <a:r>
              <a:rPr lang="ru-RU" dirty="0"/>
              <a:t> </a:t>
            </a:r>
            <a:r>
              <a:rPr lang="ru-RU" dirty="0" smtClean="0"/>
              <a:t>)». 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804248" y="2204864"/>
            <a:ext cx="146029" cy="1699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1780" y="2780928"/>
            <a:ext cx="1714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411" y="2780928"/>
            <a:ext cx="1714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6055" y="2800305"/>
            <a:ext cx="1714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367" y="3760705"/>
            <a:ext cx="3332485" cy="264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1743" y="3763354"/>
            <a:ext cx="3335337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277220" y="5533412"/>
            <a:ext cx="864096" cy="720080"/>
            <a:chOff x="683568" y="5229200"/>
            <a:chExt cx="864096" cy="72008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83568" y="5229200"/>
              <a:ext cx="864096" cy="72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935596" y="5445224"/>
              <a:ext cx="360040" cy="288032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835649" y="5479945"/>
            <a:ext cx="914038" cy="773547"/>
            <a:chOff x="4325112" y="4752975"/>
            <a:chExt cx="914038" cy="77354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050" y="4752975"/>
              <a:ext cx="890587" cy="744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393" y="51296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250" y="47798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112" y="477551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93" r="21454"/>
          <a:stretch/>
        </p:blipFill>
        <p:spPr bwMode="auto">
          <a:xfrm>
            <a:off x="1693747" y="487895"/>
            <a:ext cx="2265821" cy="307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727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5134" y="327099"/>
            <a:ext cx="6642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Каждый день в эти замки король отправлял на волшебных саночках много разных предметов. Жители очень любили получать от короля подарки-предметы.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1265740"/>
            <a:ext cx="3332485" cy="264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205" y="1250429"/>
            <a:ext cx="3335337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179026" y="3068960"/>
            <a:ext cx="864096" cy="720080"/>
            <a:chOff x="683568" y="5229200"/>
            <a:chExt cx="864096" cy="72008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83568" y="5229200"/>
              <a:ext cx="864096" cy="72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935596" y="5445224"/>
              <a:ext cx="360040" cy="288032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863375" y="2996577"/>
            <a:ext cx="914038" cy="773547"/>
            <a:chOff x="4325112" y="4752975"/>
            <a:chExt cx="914038" cy="77354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050" y="4752975"/>
              <a:ext cx="890587" cy="744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393" y="51296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250" y="47798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112" y="477551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7893" y="4123289"/>
            <a:ext cx="3725702" cy="232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051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6065" y="2132856"/>
            <a:ext cx="67642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Но однажды в эту страну прилетела злая колдунья. Она сказала: «Жители волшебной страны никогда больше не увидите подарков короля. Я заколдовала волшебные саночки и они теперь не знают куда должны ехать. Ха, ха, ха! А расколдовать их можно только тогда, когда король выполнит все мои задания!»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6065" y="620689"/>
            <a:ext cx="1658825" cy="131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9538" y="591411"/>
            <a:ext cx="1698899" cy="134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131840" y="451632"/>
            <a:ext cx="864096" cy="720080"/>
            <a:chOff x="683568" y="5229200"/>
            <a:chExt cx="864096" cy="72008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83568" y="5229200"/>
              <a:ext cx="864096" cy="72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935596" y="5445224"/>
              <a:ext cx="360040" cy="288032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786406" y="424898"/>
            <a:ext cx="914038" cy="773547"/>
            <a:chOff x="4325112" y="4752975"/>
            <a:chExt cx="914038" cy="77354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050" y="4752975"/>
              <a:ext cx="890587" cy="744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393" y="51296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250" y="477984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112" y="4775517"/>
              <a:ext cx="4699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14"/>
          <a:stretch/>
        </p:blipFill>
        <p:spPr bwMode="auto">
          <a:xfrm>
            <a:off x="1814594" y="3712025"/>
            <a:ext cx="1569274" cy="260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1356" y="4149080"/>
            <a:ext cx="2522993" cy="157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801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741050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Король очень расстроился. Он стал искать помощников, чтобы выполнить все задания злой колдуньи.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51626"/>
            <a:ext cx="27432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61254"/>
            <a:ext cx="3701772" cy="171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58590" y="213285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Ребята. Мы давайте поможем королю.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34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89426" y="924838"/>
            <a:ext cx="3332485" cy="2642661"/>
            <a:chOff x="89426" y="924838"/>
            <a:chExt cx="3332485" cy="264266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6" y="924838"/>
              <a:ext cx="3332485" cy="264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Группа 8"/>
            <p:cNvGrpSpPr/>
            <p:nvPr/>
          </p:nvGrpSpPr>
          <p:grpSpPr>
            <a:xfrm>
              <a:off x="409355" y="2607917"/>
              <a:ext cx="864096" cy="720080"/>
              <a:chOff x="683568" y="5229200"/>
              <a:chExt cx="864096" cy="720080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683568" y="5229200"/>
                <a:ext cx="864096" cy="72008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Овал 6"/>
              <p:cNvSpPr/>
              <p:nvPr/>
            </p:nvSpPr>
            <p:spPr>
              <a:xfrm>
                <a:off x="935596" y="5445224"/>
                <a:ext cx="360040" cy="288032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3" name="Группа 12"/>
          <p:cNvGrpSpPr/>
          <p:nvPr/>
        </p:nvGrpSpPr>
        <p:grpSpPr>
          <a:xfrm>
            <a:off x="5784821" y="1005012"/>
            <a:ext cx="3335337" cy="2640012"/>
            <a:chOff x="5784821" y="1005012"/>
            <a:chExt cx="3335337" cy="264001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821" y="1005012"/>
              <a:ext cx="3335337" cy="2640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8028384" y="2654659"/>
              <a:ext cx="914038" cy="773547"/>
              <a:chOff x="4325112" y="4752975"/>
              <a:chExt cx="914038" cy="773547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7050" y="4752975"/>
                <a:ext cx="890587" cy="744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393" y="5129647"/>
                <a:ext cx="4699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9250" y="4779847"/>
                <a:ext cx="4699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5112" y="4775517"/>
                <a:ext cx="4699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14"/>
          <a:stretch/>
        </p:blipFill>
        <p:spPr bwMode="auto">
          <a:xfrm>
            <a:off x="1796535" y="4006456"/>
            <a:ext cx="1643454" cy="272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9159" y="4742297"/>
            <a:ext cx="2950545" cy="184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0975" y="2568575"/>
            <a:ext cx="370046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58907" y="2921168"/>
            <a:ext cx="3224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FFFF00"/>
                </a:solidFill>
              </a:rPr>
              <a:t>Первое задание: куда должны ехать волшебные саночки? (жми на подарок и саночки)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0221" y="4581128"/>
            <a:ext cx="1290932" cy="96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30" t="23232" b="26262"/>
          <a:stretch/>
        </p:blipFill>
        <p:spPr bwMode="auto">
          <a:xfrm>
            <a:off x="6132952" y="4494706"/>
            <a:ext cx="1232166" cy="89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6744" y="4927398"/>
            <a:ext cx="1238822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94" t="25253" r="9394" b="23839"/>
          <a:stretch/>
        </p:blipFill>
        <p:spPr bwMode="auto">
          <a:xfrm>
            <a:off x="6032468" y="4268496"/>
            <a:ext cx="1247374" cy="125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468" y="4372785"/>
            <a:ext cx="1141921" cy="114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97" r="50031" b="18092"/>
          <a:stretch/>
        </p:blipFill>
        <p:spPr bwMode="auto">
          <a:xfrm>
            <a:off x="6167408" y="4485624"/>
            <a:ext cx="1285081" cy="116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C:\Users\1\Desktop\1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012" y="80824"/>
            <a:ext cx="1251312" cy="13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1\Desktop\1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0499" y="144744"/>
            <a:ext cx="1221308" cy="135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337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6821E-6 L -0.53264 -0.206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32" y="-10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9942E-6 L 0.09462 -0.155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7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08092E-6 L 0.11389 -0.1817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-9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46821E-6 L -0.52691 -0.175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8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0.07084 -0.1449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54393 -0.2071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86" y="-1"/>
            <a:ext cx="9129014" cy="67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81610" y="2214944"/>
            <a:ext cx="380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8632"/>
            <a:ext cx="2741290" cy="274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354240"/>
            <a:ext cx="4572000" cy="60631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Физминутка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темном лесу есть избушка. </a:t>
            </a:r>
            <a:endParaRPr lang="ru-RU" b="1" dirty="0" smtClean="0"/>
          </a:p>
          <a:p>
            <a:pPr algn="ctr"/>
            <a:r>
              <a:rPr lang="ru-RU" dirty="0" smtClean="0"/>
              <a:t>(</a:t>
            </a:r>
            <a:r>
              <a:rPr lang="ru-RU" dirty="0"/>
              <a:t>Дети шагают.)</a:t>
            </a:r>
          </a:p>
          <a:p>
            <a:pPr algn="ctr"/>
            <a:r>
              <a:rPr lang="ru-RU" b="1" dirty="0"/>
              <a:t>Стоит задом наперед</a:t>
            </a:r>
            <a:r>
              <a:rPr lang="ru-RU" b="1" dirty="0" smtClean="0"/>
              <a:t>.</a:t>
            </a:r>
          </a:p>
          <a:p>
            <a:pPr algn="ctr"/>
            <a:r>
              <a:rPr lang="ru-RU" dirty="0" smtClean="0"/>
              <a:t>(</a:t>
            </a:r>
            <a:r>
              <a:rPr lang="ru-RU" dirty="0"/>
              <a:t>Дети поворачиваются.)</a:t>
            </a:r>
          </a:p>
          <a:p>
            <a:pPr algn="ctr"/>
            <a:r>
              <a:rPr lang="ru-RU" b="1" dirty="0"/>
              <a:t>В той избушке есть старушка. </a:t>
            </a:r>
            <a:endParaRPr lang="ru-RU" b="1" dirty="0" smtClean="0"/>
          </a:p>
          <a:p>
            <a:pPr algn="ctr"/>
            <a:r>
              <a:rPr lang="ru-RU" dirty="0" smtClean="0"/>
              <a:t>(Грозят </a:t>
            </a:r>
            <a:r>
              <a:rPr lang="ru-RU" dirty="0"/>
              <a:t>пальцем.)</a:t>
            </a:r>
          </a:p>
          <a:p>
            <a:pPr algn="ctr"/>
            <a:r>
              <a:rPr lang="ru-RU" b="1" dirty="0"/>
              <a:t>Бабушка Яга живет. </a:t>
            </a:r>
            <a:endParaRPr lang="ru-RU" b="1" dirty="0" smtClean="0"/>
          </a:p>
          <a:p>
            <a:pPr algn="ctr"/>
            <a:r>
              <a:rPr lang="ru-RU" dirty="0" smtClean="0"/>
              <a:t>(</a:t>
            </a:r>
            <a:r>
              <a:rPr lang="ru-RU" dirty="0"/>
              <a:t>Грозят пальцем другой руки.)</a:t>
            </a:r>
          </a:p>
          <a:p>
            <a:pPr algn="ctr"/>
            <a:r>
              <a:rPr lang="ru-RU" b="1" dirty="0"/>
              <a:t>Нос крючком</a:t>
            </a:r>
            <a:r>
              <a:rPr lang="ru-RU" b="1" dirty="0" smtClean="0"/>
              <a:t>,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(Показывают пальчиком.)</a:t>
            </a:r>
          </a:p>
          <a:p>
            <a:pPr algn="ctr"/>
            <a:r>
              <a:rPr lang="ru-RU" b="1" dirty="0"/>
              <a:t>Глаза большие, </a:t>
            </a:r>
            <a:endParaRPr lang="ru-RU" b="1" dirty="0" smtClean="0"/>
          </a:p>
          <a:p>
            <a:pPr algn="ctr"/>
            <a:r>
              <a:rPr lang="ru-RU" dirty="0" smtClean="0"/>
              <a:t>(</a:t>
            </a:r>
            <a:r>
              <a:rPr lang="ru-RU" dirty="0"/>
              <a:t>Показывают.)</a:t>
            </a:r>
          </a:p>
          <a:p>
            <a:pPr algn="ctr"/>
            <a:r>
              <a:rPr lang="ru-RU" b="1" dirty="0"/>
              <a:t>Словно угольки горят. </a:t>
            </a:r>
            <a:endParaRPr lang="ru-RU" b="1" dirty="0" smtClean="0"/>
          </a:p>
          <a:p>
            <a:pPr algn="ctr"/>
            <a:r>
              <a:rPr lang="ru-RU" dirty="0" smtClean="0"/>
              <a:t>(</a:t>
            </a:r>
            <a:r>
              <a:rPr lang="ru-RU" dirty="0"/>
              <a:t>Покачивают головой.)</a:t>
            </a:r>
          </a:p>
          <a:p>
            <a:pPr algn="ctr"/>
            <a:r>
              <a:rPr lang="ru-RU" b="1" dirty="0"/>
              <a:t>Ух, сердитая какая</a:t>
            </a:r>
            <a:r>
              <a:rPr lang="ru-RU" b="1" dirty="0" smtClean="0"/>
              <a:t>!</a:t>
            </a:r>
          </a:p>
          <a:p>
            <a:pPr algn="ctr"/>
            <a:r>
              <a:rPr lang="ru-RU" b="1" dirty="0" smtClean="0"/>
              <a:t> </a:t>
            </a:r>
            <a:r>
              <a:rPr lang="ru-RU" dirty="0"/>
              <a:t>(Бег на месте.)</a:t>
            </a:r>
          </a:p>
          <a:p>
            <a:pPr algn="ctr"/>
            <a:r>
              <a:rPr lang="ru-RU" b="1" dirty="0"/>
              <a:t>Дыбом волосы стоят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smtClean="0"/>
              <a:t> </a:t>
            </a:r>
            <a:r>
              <a:rPr lang="ru-RU" dirty="0"/>
              <a:t>(Руки вверх.)</a:t>
            </a:r>
          </a:p>
        </p:txBody>
      </p:sp>
    </p:spTree>
    <p:extLst>
      <p:ext uri="{BB962C8B-B14F-4D97-AF65-F5344CB8AC3E}">
        <p14:creationId xmlns:p14="http://schemas.microsoft.com/office/powerpoint/2010/main" xmlns="" val="255892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447</Words>
  <Application>Microsoft Office PowerPoint</Application>
  <PresentationFormat>Экран (4:3)</PresentationFormat>
  <Paragraphs>53</Paragraphs>
  <Slides>13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Развитие элементарных математических представлений НОД №6</vt:lpstr>
      <vt:lpstr>Образовательно-развивающая задача: развитие представлений о количестве предметов от одного до пяти и обозначение количеств значками (числовыми карточками) без использования счета и без установления взаимно однозначного соответствия.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элементарных математических представлений НОД №1</dc:title>
  <dc:creator>1</dc:creator>
  <cp:lastModifiedBy>Elena</cp:lastModifiedBy>
  <cp:revision>138</cp:revision>
  <dcterms:created xsi:type="dcterms:W3CDTF">2017-10-18T15:47:50Z</dcterms:created>
  <dcterms:modified xsi:type="dcterms:W3CDTF">2020-10-16T05:33:24Z</dcterms:modified>
</cp:coreProperties>
</file>